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2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4"/>
  </p:notesMasterIdLst>
  <p:handoutMasterIdLst>
    <p:handoutMasterId r:id="rId35"/>
  </p:handoutMasterIdLst>
  <p:sldIdLst>
    <p:sldId id="541" r:id="rId2"/>
    <p:sldId id="499" r:id="rId3"/>
    <p:sldId id="264" r:id="rId4"/>
    <p:sldId id="265" r:id="rId5"/>
    <p:sldId id="640" r:id="rId6"/>
    <p:sldId id="609" r:id="rId7"/>
    <p:sldId id="610" r:id="rId8"/>
    <p:sldId id="611" r:id="rId9"/>
    <p:sldId id="612" r:id="rId10"/>
    <p:sldId id="613" r:id="rId11"/>
    <p:sldId id="615" r:id="rId12"/>
    <p:sldId id="616" r:id="rId13"/>
    <p:sldId id="617" r:id="rId14"/>
    <p:sldId id="618" r:id="rId15"/>
    <p:sldId id="620" r:id="rId16"/>
    <p:sldId id="630" r:id="rId17"/>
    <p:sldId id="631" r:id="rId18"/>
    <p:sldId id="632" r:id="rId19"/>
    <p:sldId id="634" r:id="rId20"/>
    <p:sldId id="635" r:id="rId21"/>
    <p:sldId id="636" r:id="rId22"/>
    <p:sldId id="637" r:id="rId23"/>
    <p:sldId id="638" r:id="rId24"/>
    <p:sldId id="639" r:id="rId25"/>
    <p:sldId id="574" r:id="rId26"/>
    <p:sldId id="641" r:id="rId27"/>
    <p:sldId id="526" r:id="rId28"/>
    <p:sldId id="476" r:id="rId29"/>
    <p:sldId id="355" r:id="rId30"/>
    <p:sldId id="285" r:id="rId31"/>
    <p:sldId id="286" r:id="rId32"/>
    <p:sldId id="287" r:id="rId33"/>
  </p:sldIdLst>
  <p:sldSz cx="9144000" cy="6858000" type="screen4x3"/>
  <p:notesSz cx="7010400" cy="9296400"/>
  <p:defaultTextStyle>
    <a:defPPr>
      <a:defRPr lang="en-US"/>
    </a:defPPr>
    <a:lvl1pPr marL="0" algn="l" defTabSz="9104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232" algn="l" defTabSz="9104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0453" algn="l" defTabSz="9104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5679" algn="l" defTabSz="9104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0905" algn="l" defTabSz="9104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6131" algn="l" defTabSz="9104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1356" algn="l" defTabSz="9104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6584" algn="l" defTabSz="9104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1808" algn="l" defTabSz="9104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well, Janice L" initials="JL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15" autoAdjust="0"/>
    <p:restoredTop sz="86161" autoAdjust="0"/>
  </p:normalViewPr>
  <p:slideViewPr>
    <p:cSldViewPr>
      <p:cViewPr varScale="1">
        <p:scale>
          <a:sx n="89" d="100"/>
          <a:sy n="89" d="100"/>
        </p:scale>
        <p:origin x="-1181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908" y="-72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43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37840" cy="464820"/>
          </a:xfrm>
          <a:prstGeom prst="rect">
            <a:avLst/>
          </a:prstGeom>
        </p:spPr>
        <p:txBody>
          <a:bodyPr vert="horz" lIns="91778" tIns="45888" rIns="91778" bIns="4588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4820"/>
          </a:xfrm>
          <a:prstGeom prst="rect">
            <a:avLst/>
          </a:prstGeom>
        </p:spPr>
        <p:txBody>
          <a:bodyPr vert="horz" lIns="91778" tIns="45888" rIns="91778" bIns="45888" rtlCol="0"/>
          <a:lstStyle>
            <a:lvl1pPr algn="r">
              <a:defRPr sz="1200"/>
            </a:lvl1pPr>
          </a:lstStyle>
          <a:p>
            <a:fld id="{E2CADA1B-9780-46DB-84A0-EE6A25B3C2AC}" type="datetimeFigureOut">
              <a:rPr lang="en-US" smtClean="0"/>
              <a:pPr/>
              <a:t>11/30/2016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8829966"/>
            <a:ext cx="3037840" cy="464820"/>
          </a:xfrm>
          <a:prstGeom prst="rect">
            <a:avLst/>
          </a:prstGeom>
        </p:spPr>
        <p:txBody>
          <a:bodyPr vert="horz" lIns="91778" tIns="45888" rIns="91778" bIns="4588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3" y="8829966"/>
            <a:ext cx="3037840" cy="464820"/>
          </a:xfrm>
          <a:prstGeom prst="rect">
            <a:avLst/>
          </a:prstGeom>
        </p:spPr>
        <p:txBody>
          <a:bodyPr vert="horz" lIns="91778" tIns="45888" rIns="91778" bIns="45888" rtlCol="0" anchor="b"/>
          <a:lstStyle>
            <a:lvl1pPr algn="r">
              <a:defRPr sz="1200"/>
            </a:lvl1pPr>
          </a:lstStyle>
          <a:p>
            <a:fld id="{1AAC6D19-F343-46B1-92FD-D063593E0D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6488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37840" cy="464820"/>
          </a:xfrm>
          <a:prstGeom prst="rect">
            <a:avLst/>
          </a:prstGeom>
        </p:spPr>
        <p:txBody>
          <a:bodyPr vert="horz" lIns="91778" tIns="45888" rIns="91778" bIns="4588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4820"/>
          </a:xfrm>
          <a:prstGeom prst="rect">
            <a:avLst/>
          </a:prstGeom>
        </p:spPr>
        <p:txBody>
          <a:bodyPr vert="horz" lIns="91778" tIns="45888" rIns="91778" bIns="45888" rtlCol="0"/>
          <a:lstStyle>
            <a:lvl1pPr algn="r">
              <a:defRPr sz="1200"/>
            </a:lvl1pPr>
          </a:lstStyle>
          <a:p>
            <a:fld id="{CAD2ED0A-7030-4BCC-8E4B-CA043776838D}" type="datetimeFigureOut">
              <a:rPr lang="en-US" smtClean="0"/>
              <a:pPr/>
              <a:t>11/30/2016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49788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78" tIns="45888" rIns="91778" bIns="4588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4"/>
            <a:ext cx="5608320" cy="4183380"/>
          </a:xfrm>
          <a:prstGeom prst="rect">
            <a:avLst/>
          </a:prstGeom>
        </p:spPr>
        <p:txBody>
          <a:bodyPr vert="horz" lIns="91778" tIns="45888" rIns="91778" bIns="4588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8829966"/>
            <a:ext cx="3037840" cy="464820"/>
          </a:xfrm>
          <a:prstGeom prst="rect">
            <a:avLst/>
          </a:prstGeom>
        </p:spPr>
        <p:txBody>
          <a:bodyPr vert="horz" lIns="91778" tIns="45888" rIns="91778" bIns="4588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3" y="8829966"/>
            <a:ext cx="3037840" cy="464820"/>
          </a:xfrm>
          <a:prstGeom prst="rect">
            <a:avLst/>
          </a:prstGeom>
        </p:spPr>
        <p:txBody>
          <a:bodyPr vert="horz" lIns="91778" tIns="45888" rIns="91778" bIns="45888" rtlCol="0" anchor="b"/>
          <a:lstStyle>
            <a:lvl1pPr algn="r">
              <a:defRPr sz="1200"/>
            </a:lvl1pPr>
          </a:lstStyle>
          <a:p>
            <a:fld id="{05AF35ED-705C-4E22-AA6A-8622633F69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80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04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232" algn="l" defTabSz="9104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0453" algn="l" defTabSz="9104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5679" algn="l" defTabSz="9104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0905" algn="l" defTabSz="9104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6131" algn="l" defTabSz="9104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1356" algn="l" defTabSz="9104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6584" algn="l" defTabSz="9104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1808" algn="l" defTabSz="9104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94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90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52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" y="6334379"/>
            <a:ext cx="2895600" cy="365125"/>
          </a:xfrm>
        </p:spPr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046" tIns="45525" rIns="91046" bIns="45525" anchor="ctr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046" tIns="45525" rIns="91046" bIns="45525" anchor="ctr" compatLnSpc="1"/>
          <a:lstStyle/>
          <a:p>
            <a:endParaRPr kumimoji="0"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228600" y="6324600"/>
            <a:ext cx="23437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mtClean="0"/>
              <a:t>PEIA/RHBT Finance Board Meeting</a:t>
            </a:r>
            <a:endParaRPr lang="en-US" sz="12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24603"/>
            <a:ext cx="2133600" cy="365125"/>
          </a:xfrm>
          <a:prstGeom prst="rect">
            <a:avLst/>
          </a:prstGeom>
        </p:spPr>
        <p:txBody>
          <a:bodyPr vert="horz" lIns="91046" tIns="45525" rIns="91046" bIns="45525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87100E8-90C1-48C2-9227-969F262F18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046" tIns="45525" rIns="91046" bIns="45525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37"/>
            <a:ext cx="8229600" cy="4525963"/>
          </a:xfrm>
          <a:prstGeom prst="rect">
            <a:avLst/>
          </a:prstGeom>
        </p:spPr>
        <p:txBody>
          <a:bodyPr vert="horz" lIns="91046" tIns="45525" rIns="91046" bIns="4552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 vert="horz" lIns="91046" tIns="45525" rIns="91046" bIns="45525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24603"/>
            <a:ext cx="2133600" cy="365125"/>
          </a:xfrm>
          <a:prstGeom prst="rect">
            <a:avLst/>
          </a:prstGeom>
        </p:spPr>
        <p:txBody>
          <a:bodyPr vert="horz" lIns="91046" tIns="45525" rIns="91046" bIns="45525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87100E8-90C1-48C2-9227-969F262F18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4034" r:id="rId2"/>
    <p:sldLayoutId id="2147484035" r:id="rId3"/>
    <p:sldLayoutId id="2147484036" r:id="rId4"/>
  </p:sldLayoutIdLst>
  <p:hf hdr="0" dt="0"/>
  <p:txStyles>
    <p:titleStyle>
      <a:lvl1pPr algn="l" defTabSz="910453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1419" indent="-341419" algn="l" defTabSz="91045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38" indent="-284513" algn="l" defTabSz="91045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38067" indent="-227626" algn="l" defTabSz="91045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593292" indent="-227626" algn="l" defTabSz="91045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48516" indent="-227626" algn="l" defTabSz="910453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03746" indent="-227626" algn="l" defTabSz="9104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58972" indent="-227626" algn="l" defTabSz="9104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4196" indent="-227626" algn="l" defTabSz="9104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69420" indent="-227626" algn="l" defTabSz="9104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04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232" algn="l" defTabSz="9104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453" algn="l" defTabSz="9104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5679" algn="l" defTabSz="9104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0905" algn="l" defTabSz="9104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6131" algn="l" defTabSz="9104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1356" algn="l" defTabSz="9104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6584" algn="l" defTabSz="9104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1808" algn="l" defTabSz="9104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2531623"/>
            <a:ext cx="7620000" cy="1630832"/>
          </a:xfrm>
          <a:prstGeom prst="rect">
            <a:avLst/>
          </a:prstGeom>
        </p:spPr>
        <p:txBody>
          <a:bodyPr wrap="square" lIns="91046" tIns="45525" rIns="91046" bIns="45525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endParaRPr lang="fr-CA" sz="2800" b="1" dirty="0">
              <a:latin typeface="Calibri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fr-CA" sz="2400" b="1" dirty="0">
                <a:solidFill>
                  <a:srgbClr val="FF0000"/>
                </a:solidFill>
                <a:latin typeface="Calibri" pitchFamily="34" charset="0"/>
              </a:rPr>
              <a:t>West Virginia Retiree Health Benefit Trust Fund </a:t>
            </a:r>
          </a:p>
          <a:p>
            <a:pPr lvl="0" algn="ctr">
              <a:spcBef>
                <a:spcPct val="0"/>
              </a:spcBef>
              <a:defRPr/>
            </a:pPr>
            <a:r>
              <a:rPr lang="fr-CA" sz="2400" b="1" dirty="0">
                <a:solidFill>
                  <a:srgbClr val="FF0000"/>
                </a:solidFill>
                <a:latin typeface="Calibri" pitchFamily="34" charset="0"/>
              </a:rPr>
              <a:t>and </a:t>
            </a:r>
          </a:p>
          <a:p>
            <a:pPr lvl="0" algn="ctr">
              <a:spcBef>
                <a:spcPct val="0"/>
              </a:spcBef>
              <a:defRPr/>
            </a:pPr>
            <a:r>
              <a:rPr lang="fr-CA" sz="2400" b="1" dirty="0">
                <a:solidFill>
                  <a:srgbClr val="FF0000"/>
                </a:solidFill>
                <a:latin typeface="Calibri" pitchFamily="34" charset="0"/>
              </a:rPr>
              <a:t>PEIA Finance Board Meeting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5410200"/>
            <a:ext cx="9144000" cy="609600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1000" b="1" dirty="0">
                <a:latin typeface="Calibri" pitchFamily="34" charset="0"/>
                <a:cs typeface="Calibri" pitchFamily="34" charset="0"/>
              </a:rPr>
              <a:t>Canaan Valley Room 1041, DEP Building, 601 57th Street, SE</a:t>
            </a:r>
          </a:p>
          <a:p>
            <a:pPr marL="0" indent="0" algn="ctr">
              <a:buNone/>
            </a:pPr>
            <a:r>
              <a:rPr lang="en-US" sz="1000" b="1" dirty="0">
                <a:latin typeface="Calibri" pitchFamily="34" charset="0"/>
                <a:cs typeface="Calibri" pitchFamily="34" charset="0"/>
              </a:rPr>
              <a:t>Charleston, WV  25304</a:t>
            </a:r>
          </a:p>
          <a:p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0" y="3810000"/>
            <a:ext cx="9144000" cy="1107612"/>
          </a:xfrm>
          <a:prstGeom prst="rect">
            <a:avLst/>
          </a:prstGeom>
        </p:spPr>
        <p:txBody>
          <a:bodyPr wrap="square" lIns="91046" tIns="45525" rIns="91046" bIns="45525">
            <a:spAutoFit/>
          </a:bodyPr>
          <a:lstStyle/>
          <a:p>
            <a:pPr algn="ctr"/>
            <a:endParaRPr lang="en-US" sz="2400" b="1" dirty="0">
              <a:latin typeface="Calibri" pitchFamily="34" charset="0"/>
            </a:endParaRPr>
          </a:p>
          <a:p>
            <a:pPr algn="ctr"/>
            <a:endParaRPr lang="en-US" sz="2400" b="1" dirty="0">
              <a:latin typeface="Calibri" pitchFamily="34" charset="0"/>
            </a:endParaRPr>
          </a:p>
          <a:p>
            <a:pPr algn="ctr"/>
            <a:r>
              <a:rPr lang="en-US" b="1" dirty="0">
                <a:latin typeface="Calibri" pitchFamily="34" charset="0"/>
              </a:rPr>
              <a:t>Thursday, </a:t>
            </a:r>
            <a:r>
              <a:rPr lang="en-US" b="1" dirty="0" smtClean="0">
                <a:latin typeface="Calibri" pitchFamily="34" charset="0"/>
              </a:rPr>
              <a:t>December 1, </a:t>
            </a:r>
            <a:r>
              <a:rPr lang="en-US" b="1" dirty="0">
                <a:latin typeface="Calibri" pitchFamily="34" charset="0"/>
              </a:rPr>
              <a:t>2016, 1:00 p.m.</a:t>
            </a:r>
          </a:p>
        </p:txBody>
      </p:sp>
      <p:pic>
        <p:nvPicPr>
          <p:cNvPr id="10" name="Picture 3" descr="C:\Users\e074026\AppData\Local\Microsoft\Windows\Temporary Internet Files\Content.Outlook\512XZ2M1\PEIAseal b-w (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224" y="609600"/>
            <a:ext cx="2191176" cy="188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56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11318"/>
            <a:ext cx="6189110" cy="6089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13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457200"/>
            <a:ext cx="8305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  Prescription Changes:</a:t>
            </a:r>
          </a:p>
          <a:p>
            <a:pPr marL="1196309" lvl="2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Leave cost-sharing the same</a:t>
            </a:r>
          </a:p>
          <a:p>
            <a:pPr marL="1196309" lvl="2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 mandatory 90-day prescription fill for all maintenance medications</a:t>
            </a:r>
          </a:p>
          <a:p>
            <a:pPr marL="1651589" lvl="3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Plan Savings $1.6 million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Example 1: Generic: Drug A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Your cost is $20 (2 x $10 copayment for 90 day supply)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Example 2: Preferred brand: Drug B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     Your cost is $50 (2 x $25 copayment for 90 day supply)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Example 3: Non-preferred brand:  Drug C costs $500 for 90 day supply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Your cost is $500 x .75 = $375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Drugs on the maintenance medication list would not be covered in anything less than a 90-day supply.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8"/>
          <p:cNvSpPr txBox="1">
            <a:spLocks/>
          </p:cNvSpPr>
          <p:nvPr/>
        </p:nvSpPr>
        <p:spPr>
          <a:xfrm>
            <a:off x="228600" y="6492875"/>
            <a:ext cx="5410200" cy="365125"/>
          </a:xfrm>
          <a:prstGeom prst="rect">
            <a:avLst/>
          </a:prstGeom>
        </p:spPr>
        <p:txBody>
          <a:bodyPr lIns="91429" tIns="45714" rIns="91429" bIns="45714"/>
          <a:lstStyle>
            <a:defPPr>
              <a:defRPr lang="en-US"/>
            </a:defPPr>
            <a:lvl1pPr marL="0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5232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0453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5679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0905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6131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1356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6584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41808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28600"/>
            <a:ext cx="8839200" cy="1051549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400" b="1" dirty="0">
                <a:solidFill>
                  <a:srgbClr val="0070C0"/>
                </a:solidFill>
                <a:cs typeface="Arial" panose="020B0604020202020204" pitchFamily="34" charset="0"/>
              </a:rPr>
              <a:t>WV PEIA State Fund</a:t>
            </a:r>
          </a:p>
          <a:p>
            <a:r>
              <a:rPr lang="en-US" sz="6400" b="1" dirty="0">
                <a:solidFill>
                  <a:srgbClr val="0070C0"/>
                </a:solidFill>
                <a:cs typeface="Arial" panose="020B0604020202020204" pitchFamily="34" charset="0"/>
              </a:rPr>
              <a:t>Financial Plan FY 2017 - FY 2021</a:t>
            </a:r>
            <a:r>
              <a:rPr lang="en-US" dirty="0"/>
              <a:t>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5669" y="1154127"/>
            <a:ext cx="8570336" cy="4941873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0070C0"/>
                </a:solidFill>
                <a:cs typeface="Aharoni" panose="02010803020104030203" pitchFamily="2" charset="-79"/>
              </a:rPr>
              <a:t> Active State Employees</a:t>
            </a:r>
            <a:endParaRPr lang="en-US" sz="4000" b="1" dirty="0">
              <a:solidFill>
                <a:srgbClr val="0070C0"/>
              </a:solidFill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3374" y="1752600"/>
            <a:ext cx="8305799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Plan structure changes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 startAt="2"/>
            </a:pPr>
            <a:endParaRPr lang="en-US" dirty="0"/>
          </a:p>
          <a:p>
            <a:pPr marL="741024" lvl="2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Plan Savings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$3,100,000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	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176397"/>
              </p:ext>
            </p:extLst>
          </p:nvPr>
        </p:nvGraphicFramePr>
        <p:xfrm>
          <a:off x="457200" y="2512200"/>
          <a:ext cx="8229600" cy="1725549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2057400"/>
                <a:gridCol w="2057400"/>
                <a:gridCol w="2057400"/>
              </a:tblGrid>
              <a:tr h="318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 West Virginia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Outside West Virginia </a:t>
                      </a: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with Approval from </a:t>
                      </a:r>
                      <a:r>
                        <a:rPr lang="en-US" sz="11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HealthSmart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Outside West Virginia </a:t>
                      </a: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without Approval from </a:t>
                      </a:r>
                      <a:r>
                        <a:rPr lang="en-US" sz="11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HealthSmart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Plan 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80/20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70/30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60/40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Plan B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70/30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65/35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50/50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Plan C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High Deductible Health Plan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 Change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 Change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 Change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Plan 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80/20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70/30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12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427829"/>
            <a:ext cx="815340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 startAt="2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Premiums may be adjusted as follows:</a:t>
            </a:r>
          </a:p>
          <a:p>
            <a:pPr marL="1253459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Plan A and D +0.5%</a:t>
            </a:r>
          </a:p>
          <a:p>
            <a:pPr marL="1253459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Plan B -5.0%</a:t>
            </a:r>
          </a:p>
          <a:p>
            <a:pPr lvl="2">
              <a:spcAft>
                <a:spcPts val="60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 startAt="2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cost-sharing amounts in PEIA PPB Plans A, B, and D</a:t>
            </a:r>
          </a:p>
          <a:p>
            <a:pPr marL="1253459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deductible by $200 single/$400 family</a:t>
            </a:r>
          </a:p>
          <a:p>
            <a:pPr marL="1253459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out-of-pocket maximum by $1,000 single/$2,000 family</a:t>
            </a:r>
          </a:p>
          <a:p>
            <a:pPr marL="1708739" lvl="3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Plan Savings $19.4 million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dirty="0" smtClean="0"/>
              <a:t>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 MHP/PCP copayments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$20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(CCP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remains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same)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1589" lvl="3" indent="-285750">
              <a:buFont typeface="Arial" panose="020B0604020202020204" pitchFamily="34" charset="0"/>
              <a:buChar char="•"/>
            </a:pP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Plan Savings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$428,000</a:t>
            </a:r>
            <a:endParaRPr lang="en-US" sz="16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6309" lvl="2" indent="-285750">
              <a:buFont typeface="Arial" panose="020B0604020202020204" pitchFamily="34" charset="0"/>
              <a:buChar char="•"/>
            </a:pP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5.  Increase specialty drug copayments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$100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/$150</a:t>
            </a:r>
          </a:p>
          <a:p>
            <a:pPr marL="1651589" lvl="3" indent="-285750">
              <a:buFont typeface="Arial" panose="020B0604020202020204" pitchFamily="34" charset="0"/>
              <a:buChar char="•"/>
            </a:pP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Plan Savings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$200,000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6309" lvl="2" indent="-285750">
              <a:buFont typeface="Arial" panose="020B0604020202020204" pitchFamily="34" charset="0"/>
              <a:buChar char="•"/>
            </a:pPr>
            <a:endParaRPr lang="en-US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45720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6. Increase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number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outpatient procedures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subject to maximum facility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fees (see pages 9 and 10)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4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04800"/>
            <a:ext cx="8534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7.   Prescription changes:</a:t>
            </a:r>
          </a:p>
          <a:p>
            <a:pPr marL="1196309" lvl="2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Leave cost-sharing the same</a:t>
            </a:r>
          </a:p>
          <a:p>
            <a:pPr marL="1196309" lvl="2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 mandatory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90 day prescription fill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all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maintenance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medications</a:t>
            </a:r>
          </a:p>
          <a:p>
            <a:pPr marL="1651589" lvl="3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Plan Savings $7.7 million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 1: Generic: Drug A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    Your cost is $20 (2 x $10 copayment for 90 day supply)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 2: Preferred brand: Drug B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    Your cost is $50 (2 x $25 copayment for 90 day supply)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 3: Non-preferred brand: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Drug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 costs $500 for 90 day supply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    Your cost is $500 x .75 = $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375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Drugs on the maintenance medication list would not be covered in anything less than a 90-day supply.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8"/>
          <p:cNvSpPr txBox="1">
            <a:spLocks/>
          </p:cNvSpPr>
          <p:nvPr/>
        </p:nvSpPr>
        <p:spPr>
          <a:xfrm>
            <a:off x="228600" y="6400800"/>
            <a:ext cx="5410200" cy="365125"/>
          </a:xfrm>
          <a:prstGeom prst="rect">
            <a:avLst/>
          </a:prstGeom>
        </p:spPr>
        <p:txBody>
          <a:bodyPr lIns="91429" tIns="45714" rIns="91429" bIns="45714"/>
          <a:lstStyle>
            <a:defPPr>
              <a:defRPr lang="en-US"/>
            </a:defPPr>
            <a:lvl1pPr marL="0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5232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0453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5679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0905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6131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1356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6584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41808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b="1" dirty="0"/>
          </a:p>
        </p:txBody>
      </p:sp>
      <p:sp>
        <p:nvSpPr>
          <p:cNvPr id="4" name="Slide Number Placeholder 7"/>
          <p:cNvSpPr txBox="1">
            <a:spLocks/>
          </p:cNvSpPr>
          <p:nvPr/>
        </p:nvSpPr>
        <p:spPr>
          <a:xfrm>
            <a:off x="6858000" y="640080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>
            <a:defPPr>
              <a:defRPr lang="en-US"/>
            </a:defPPr>
            <a:lvl1pPr marL="0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5232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0453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5679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0905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6131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1356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6584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41808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89549"/>
            <a:ext cx="8839200" cy="9906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700" b="1" dirty="0">
                <a:solidFill>
                  <a:srgbClr val="0070C0"/>
                </a:solidFill>
              </a:rPr>
              <a:t>WV RHBT Non-Medicare Fund</a:t>
            </a:r>
          </a:p>
          <a:p>
            <a:r>
              <a:rPr lang="en-US" sz="4700" b="1" dirty="0" smtClean="0">
                <a:solidFill>
                  <a:srgbClr val="0070C0"/>
                </a:solidFill>
              </a:rPr>
              <a:t> Financial </a:t>
            </a:r>
            <a:r>
              <a:rPr lang="en-US" sz="4700" b="1" dirty="0">
                <a:solidFill>
                  <a:srgbClr val="0070C0"/>
                </a:solidFill>
              </a:rPr>
              <a:t>Plan FY 2017 - FY 2021</a:t>
            </a:r>
            <a:r>
              <a:rPr lang="en-US" dirty="0"/>
              <a:t>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447800"/>
            <a:ext cx="8738323" cy="431513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5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9929" y="1219200"/>
            <a:ext cx="830579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Premium increase 4%</a:t>
            </a:r>
          </a:p>
          <a:p>
            <a:pPr marL="740982" lvl="1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revenue $1,690,823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marL="910559" lvl="2"/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Plan structure changes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741024" lvl="2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Plan Savings  $.25 million</a:t>
            </a:r>
          </a:p>
          <a:p>
            <a:pPr marL="455274" lvl="2"/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219762"/>
              </p:ext>
            </p:extLst>
          </p:nvPr>
        </p:nvGraphicFramePr>
        <p:xfrm>
          <a:off x="533400" y="3657600"/>
          <a:ext cx="8229600" cy="990600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2057400"/>
                <a:gridCol w="2057400"/>
                <a:gridCol w="2057400"/>
              </a:tblGrid>
              <a:tr h="318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 West Virginia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Out-of-State with Approval from </a:t>
                      </a:r>
                      <a:r>
                        <a:rPr lang="en-US" sz="11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HealthSmart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Out-of-State without Approval from HealthSmart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Plan 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80/20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70/30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60/40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Plan B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70/30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65/35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50/50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09600" y="213324"/>
            <a:ext cx="571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Non-Medicare Retirees</a:t>
            </a:r>
            <a:endParaRPr lang="en-US" sz="4000" dirty="0"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28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21787"/>
            <a:ext cx="8077200" cy="6278642"/>
          </a:xfrm>
          <a:prstGeom prst="rect">
            <a:avLst/>
          </a:prstGeom>
        </p:spPr>
        <p:txBody>
          <a:bodyPr wrap="square" lIns="18288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  Premiums may be adjusted as follows</a:t>
            </a:r>
          </a:p>
          <a:p>
            <a:pPr marL="1253459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Plan A +0.5%</a:t>
            </a:r>
          </a:p>
          <a:p>
            <a:pPr marL="1253459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Plan B -5.0%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 startAt="2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 startAt="4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cost-sharing amounts in PEIA PPB Plans A and B</a:t>
            </a:r>
          </a:p>
          <a:p>
            <a:pPr marL="1196309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deductible by $100 single/$200 family</a:t>
            </a:r>
          </a:p>
          <a:p>
            <a:pPr marL="1196309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Family out-of-pocket maximum increase Plan A to $3,000 and Plan B to $6,000</a:t>
            </a:r>
          </a:p>
          <a:p>
            <a:pPr marL="1196309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Non-Medicare retiree with Medicare dependents out-of-pocket maximum to $2,700 </a:t>
            </a:r>
            <a:r>
              <a:rPr lang="en-US" spc="-50" dirty="0" smtClean="0">
                <a:latin typeface="Arial" panose="020B0604020202020204" pitchFamily="34" charset="0"/>
                <a:cs typeface="Arial" panose="020B0604020202020204" pitchFamily="34" charset="0"/>
              </a:rPr>
              <a:t>($1,500 single </a:t>
            </a:r>
            <a:r>
              <a:rPr lang="en-US" spc="-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oopm</a:t>
            </a:r>
            <a:r>
              <a:rPr lang="en-US" spc="-50" dirty="0" smtClean="0">
                <a:latin typeface="Arial" panose="020B0604020202020204" pitchFamily="34" charset="0"/>
                <a:cs typeface="Arial" panose="020B0604020202020204" pitchFamily="34" charset="0"/>
              </a:rPr>
              <a:t> + $1,200 Medicare </a:t>
            </a:r>
            <a:r>
              <a:rPr lang="en-US" spc="-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oopm</a:t>
            </a:r>
            <a:r>
              <a:rPr lang="en-US" spc="-5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651589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Plan Savings $970,000</a:t>
            </a:r>
          </a:p>
          <a:p>
            <a:pPr marL="1651589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5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 MHP/PCP copayments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$20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(CCP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remains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same)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1589" lvl="3" indent="-285750">
              <a:buFont typeface="Arial" panose="020B0604020202020204" pitchFamily="34" charset="0"/>
              <a:buChar char="•"/>
            </a:pP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Plan Savings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$96,000</a:t>
            </a:r>
            <a:endParaRPr lang="en-US" sz="16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3459" lvl="2" indent="-342900">
              <a:buFont typeface="+mj-lt"/>
              <a:buAutoNum type="arabicPeriod" startAt="5"/>
            </a:pP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5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specialty drug copayments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100/$150</a:t>
            </a:r>
          </a:p>
          <a:p>
            <a:pPr marL="1651589" lvl="3" indent="-285750">
              <a:buFont typeface="Arial" panose="020B0604020202020204" pitchFamily="34" charset="0"/>
              <a:buChar char="•"/>
            </a:pP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Plan Savings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$50,000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3459" lvl="2" indent="-342900">
              <a:buFont typeface="+mj-lt"/>
              <a:buAutoNum type="arabicPeriod" startAt="5"/>
            </a:pPr>
            <a:endParaRPr lang="en-US" sz="16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457200">
              <a:buFont typeface="+mj-lt"/>
              <a:buAutoNum type="arabicPeriod" startAt="5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number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outpatient procedures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subject to maximum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facility fees (see pages 9 and 10)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5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04800"/>
            <a:ext cx="8534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Prescription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changes:</a:t>
            </a:r>
          </a:p>
          <a:p>
            <a:pPr marL="1196309" lvl="2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Leave cost-sharing the same</a:t>
            </a:r>
          </a:p>
          <a:p>
            <a:pPr marL="1196309" lvl="2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 mandatory 90-day prescription fill for all maintenance medications</a:t>
            </a:r>
          </a:p>
          <a:p>
            <a:pPr marL="1651589" lvl="3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Plan Savings $1.7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million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Example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1: Generic: Drug A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    Your cost is $20 (2 x $10 copayment for 90 day supply)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 2: Preferred brand: Drug B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    Your cost is $50 (2 x $25 copayment for 90 day supply)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 3: Non-preferred brand:  Drug C costs $500 for 90 day supply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    Your cost is $500 x .75 = $375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Drugs on the maintenance medication list would not be covered in anything less than a 90-day supply.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69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2362200" y="1600200"/>
            <a:ext cx="6781800" cy="4343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Roll Call</a:t>
            </a:r>
          </a:p>
          <a:p>
            <a:pPr lvl="0"/>
            <a:r>
              <a:rPr lang="en-US" dirty="0"/>
              <a:t>Call to Order</a:t>
            </a:r>
          </a:p>
          <a:p>
            <a:pPr lvl="0"/>
            <a:r>
              <a:rPr lang="en-US" dirty="0"/>
              <a:t>Approval of Minutes</a:t>
            </a:r>
          </a:p>
          <a:p>
            <a:pPr lvl="0"/>
            <a:r>
              <a:rPr lang="en-US" dirty="0" smtClean="0"/>
              <a:t>FY18 Finance Plan Recommendations </a:t>
            </a:r>
            <a:endParaRPr lang="en-US" dirty="0"/>
          </a:p>
          <a:p>
            <a:pPr lvl="0"/>
            <a:r>
              <a:rPr lang="en-US" dirty="0"/>
              <a:t>Public </a:t>
            </a:r>
            <a:r>
              <a:rPr lang="en-US" dirty="0" smtClean="0"/>
              <a:t>Comments</a:t>
            </a:r>
          </a:p>
          <a:p>
            <a:pPr lvl="0"/>
            <a:r>
              <a:rPr lang="en-US" dirty="0" smtClean="0"/>
              <a:t>Motion to accept Plan Recommendations</a:t>
            </a:r>
            <a:endParaRPr lang="en-US" dirty="0"/>
          </a:p>
          <a:p>
            <a:pPr lvl="0"/>
            <a:r>
              <a:rPr lang="en-US" dirty="0" smtClean="0"/>
              <a:t>Director </a:t>
            </a:r>
            <a:r>
              <a:rPr lang="en-US" dirty="0"/>
              <a:t>Update</a:t>
            </a:r>
          </a:p>
          <a:p>
            <a:pPr lvl="0"/>
            <a:r>
              <a:rPr lang="en-US" dirty="0"/>
              <a:t>Old Business </a:t>
            </a:r>
          </a:p>
          <a:p>
            <a:pPr lvl="0"/>
            <a:r>
              <a:rPr lang="en-US" dirty="0"/>
              <a:t>New Business </a:t>
            </a:r>
          </a:p>
          <a:p>
            <a:pPr lvl="0"/>
            <a:r>
              <a:rPr lang="en-US" dirty="0"/>
              <a:t>Next Meeting – </a:t>
            </a:r>
            <a:r>
              <a:rPr lang="en-US" dirty="0" smtClean="0"/>
              <a:t>March 16,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	Agenda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8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8"/>
          <p:cNvSpPr txBox="1">
            <a:spLocks/>
          </p:cNvSpPr>
          <p:nvPr/>
        </p:nvSpPr>
        <p:spPr>
          <a:xfrm>
            <a:off x="228600" y="6400800"/>
            <a:ext cx="5410200" cy="365125"/>
          </a:xfrm>
          <a:prstGeom prst="rect">
            <a:avLst/>
          </a:prstGeom>
        </p:spPr>
        <p:txBody>
          <a:bodyPr lIns="91429" tIns="45714" rIns="91429" bIns="45714"/>
          <a:lstStyle>
            <a:defPPr>
              <a:defRPr lang="en-US"/>
            </a:defPPr>
            <a:lvl1pPr marL="0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5232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0453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5679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0905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6131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1356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6584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41808" algn="l" defTabSz="9104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89549"/>
            <a:ext cx="8839200" cy="990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b="1" dirty="0">
                <a:solidFill>
                  <a:srgbClr val="0070C0"/>
                </a:solidFill>
              </a:rPr>
              <a:t>WV RHBT Medicare Fund</a:t>
            </a:r>
          </a:p>
          <a:p>
            <a:r>
              <a:rPr lang="en-US" sz="4200" b="1" dirty="0">
                <a:solidFill>
                  <a:srgbClr val="0070C0"/>
                </a:solidFill>
              </a:rPr>
              <a:t>Financial Plan CY 2017 - CY 2021</a:t>
            </a:r>
            <a:r>
              <a:rPr lang="en-US" dirty="0"/>
              <a:t>	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219200"/>
            <a:ext cx="8766085" cy="513489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70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859340"/>
            <a:ext cx="8305800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8132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4% rate increase</a:t>
            </a:r>
          </a:p>
          <a:p>
            <a:pPr marL="1196256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Revenue $2.8 million</a:t>
            </a:r>
          </a:p>
          <a:p>
            <a:pPr marL="455232" lvl="1">
              <a:spcAft>
                <a:spcPts val="600"/>
              </a:spcAft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5232" lvl="1"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deductible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out-of-pocket maximum amounts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3406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deductible by $50 </a:t>
            </a:r>
          </a:p>
          <a:p>
            <a:pPr marL="1253406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out-of-pocket maximum by $450</a:t>
            </a:r>
          </a:p>
          <a:p>
            <a:pPr marL="1708686" lvl="3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Plan Savings $2.8 million</a:t>
            </a:r>
          </a:p>
          <a:p>
            <a:pPr marL="798132" lvl="1" indent="-342900">
              <a:spcAft>
                <a:spcPts val="600"/>
              </a:spcAft>
              <a:buFont typeface="+mj-lt"/>
              <a:buAutoNum type="arabicPeriod"/>
            </a:pPr>
            <a:endParaRPr lang="en-US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9100" y="2286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b="1" dirty="0" smtClean="0">
                <a:solidFill>
                  <a:srgbClr val="0070C0"/>
                </a:solidFill>
                <a:cs typeface="Aharoni" panose="02010803020104030203" pitchFamily="2" charset="-79"/>
              </a:rPr>
              <a:t>Medicare Retirees – Humana/PEIA 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  <a:cs typeface="Aharoni" panose="02010803020104030203" pitchFamily="2" charset="-79"/>
              </a:rPr>
              <a:t>Plans 1 and 2 and Special Medicare Plan</a:t>
            </a:r>
            <a:endParaRPr lang="en-US" b="1" dirty="0">
              <a:solidFill>
                <a:srgbClr val="0070C0"/>
              </a:solidFill>
              <a:cs typeface="Aharoni" panose="02010803020104030203" pitchFamily="2" charset="-79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93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7924800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8132" lvl="1" indent="-342900">
              <a:spcAft>
                <a:spcPts val="600"/>
              </a:spcAft>
              <a:buAutoNum type="arabicPeriod" startAt="3"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Pharmacy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hanges Humana/PEIA Plans 1 and 2</a:t>
            </a:r>
          </a:p>
          <a:p>
            <a:pPr marL="1253406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 1 – Generic drugs $5</a:t>
            </a:r>
          </a:p>
          <a:p>
            <a:pPr marL="1196256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Tier 2 – Preferred brand drugs $15</a:t>
            </a:r>
          </a:p>
          <a:p>
            <a:pPr marL="1196256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Tier 3 – Non-preferred brand drugs 50% coinsurance</a:t>
            </a:r>
          </a:p>
          <a:p>
            <a:pPr marL="1196256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Tier 4 – Specialty drugs $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  <a:p>
            <a:pPr marL="1708686" lvl="3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Savings $6.7 million</a:t>
            </a:r>
            <a:endParaRPr lang="en-US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3406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0506" lvl="2">
              <a:spcAft>
                <a:spcPts val="600"/>
              </a:spcAft>
            </a:pP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22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381000"/>
            <a:ext cx="571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Special Medicare Plan</a:t>
            </a:r>
            <a:endParaRPr lang="en-US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1752600"/>
            <a:ext cx="78891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8185" lvl="1" indent="-34290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Medical benefits follow the Humana/PEIA Plan 1 benefits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2.  Pharmacy benefits follow PEIA PPB Plan A prescription benefits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33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381000"/>
            <a:ext cx="571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Retiree Benefit Assistance</a:t>
            </a:r>
          </a:p>
        </p:txBody>
      </p:sp>
      <p:sp>
        <p:nvSpPr>
          <p:cNvPr id="7" name="Rectangle 6"/>
          <p:cNvSpPr/>
          <p:nvPr/>
        </p:nvSpPr>
        <p:spPr>
          <a:xfrm>
            <a:off x="1066800" y="1752600"/>
            <a:ext cx="6945556" cy="34470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98185" lvl="1" indent="-34290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medical deductible by $25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2.  Increase medical out-of-pocket maximum by $300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3.  Pharmacy changes:	</a:t>
            </a:r>
          </a:p>
          <a:p>
            <a:pPr marL="1253406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 1 – Generic drugs $5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6256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 2 – Preferred brand drugs $15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6256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 3 – Non-preferred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 drugs 50% coinsurance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6256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 4 – Specialty drugs $100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43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023" cy="1143000"/>
          </a:xfrm>
        </p:spPr>
        <p:txBody>
          <a:bodyPr>
            <a:no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Public Comment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2173069"/>
            <a:ext cx="647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en-US" sz="3600" dirty="0"/>
              <a:t>  Mary Jane Pickens</a:t>
            </a:r>
          </a:p>
          <a:p>
            <a:pPr marL="45720" indent="0">
              <a:buNone/>
            </a:pPr>
            <a:r>
              <a:rPr lang="en-US" sz="3600" dirty="0"/>
              <a:t>  Chairman</a:t>
            </a:r>
          </a:p>
        </p:txBody>
      </p:sp>
      <p:pic>
        <p:nvPicPr>
          <p:cNvPr id="60418" name="Picture 2" descr="C:\Users\Owner\AppData\Local\Microsoft\Windows\Temporary Internet Files\Content.IE5\ORF0WZDU\Speak-Up-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066800"/>
            <a:ext cx="1447800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60986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2000" y="457200"/>
            <a:ext cx="7467600" cy="960438"/>
          </a:xfrm>
        </p:spPr>
        <p:txBody>
          <a:bodyPr>
            <a:noAutofit/>
          </a:bodyPr>
          <a:lstStyle/>
          <a:p>
            <a:r>
              <a:rPr lang="en-US" b="1" dirty="0" smtClean="0"/>
              <a:t>Motion to accept FY 18 Finance Plan                  Recommendations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1905000"/>
            <a:ext cx="6019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endParaRPr lang="en-US" sz="3600" b="1" dirty="0" smtClean="0">
              <a:solidFill>
                <a:srgbClr val="663300"/>
              </a:solidFill>
            </a:endParaRPr>
          </a:p>
          <a:p>
            <a:pPr marL="45720" indent="0">
              <a:buNone/>
            </a:pPr>
            <a:r>
              <a:rPr lang="en-US" sz="3600" b="1" dirty="0" smtClean="0">
                <a:solidFill>
                  <a:srgbClr val="663300"/>
                </a:solidFill>
              </a:rPr>
              <a:t>Mary </a:t>
            </a:r>
            <a:r>
              <a:rPr lang="en-US" sz="3600" b="1" dirty="0">
                <a:solidFill>
                  <a:srgbClr val="663300"/>
                </a:solidFill>
              </a:rPr>
              <a:t>Jane Pickens</a:t>
            </a:r>
          </a:p>
          <a:p>
            <a:pPr marL="45720" indent="0">
              <a:buNone/>
            </a:pPr>
            <a:r>
              <a:rPr lang="en-US" sz="3600" b="1" dirty="0" smtClean="0">
                <a:solidFill>
                  <a:srgbClr val="663300"/>
                </a:solidFill>
              </a:rPr>
              <a:t>Chairman</a:t>
            </a:r>
          </a:p>
          <a:p>
            <a:endParaRPr lang="en-US" b="1" u="sng" dirty="0" smtClean="0">
              <a:solidFill>
                <a:srgbClr val="FF0000"/>
              </a:solidFill>
            </a:endParaRPr>
          </a:p>
          <a:p>
            <a:endParaRPr lang="en-US" b="1" u="sng" dirty="0" smtClean="0">
              <a:solidFill>
                <a:srgbClr val="FF0000"/>
              </a:solidFill>
            </a:endParaRPr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  <a:p>
            <a:pPr marL="45720" indent="0">
              <a:buNone/>
            </a:pPr>
            <a:endParaRPr lang="en-US" sz="3600" b="1" dirty="0">
              <a:solidFill>
                <a:srgbClr val="663300"/>
              </a:solidFill>
            </a:endParaRPr>
          </a:p>
          <a:p>
            <a:pPr marL="45720" indent="0">
              <a:buNone/>
            </a:pPr>
            <a:endParaRPr lang="en-US" sz="3600" b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267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9" y="457200"/>
            <a:ext cx="8229023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Director Update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3429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Calibri" pitchFamily="34" charset="0"/>
              </a:rPr>
              <a:t>	</a:t>
            </a:r>
            <a:r>
              <a:rPr lang="en-US" b="1" dirty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en-US" b="1" dirty="0">
              <a:latin typeface="Calibri" pitchFamily="34" charset="0"/>
            </a:endParaRPr>
          </a:p>
          <a:p>
            <a:pPr>
              <a:buNone/>
            </a:pPr>
            <a:r>
              <a:rPr lang="en-US" b="1" dirty="0">
                <a:latin typeface="Calibri" pitchFamily="34" charset="0"/>
              </a:rPr>
              <a:t>		 </a:t>
            </a:r>
          </a:p>
          <a:p>
            <a:pPr marL="45714" indent="0">
              <a:buNone/>
            </a:pPr>
            <a:r>
              <a:rPr lang="en-US" dirty="0">
                <a:latin typeface="Calibri" pitchFamily="34" charset="0"/>
              </a:rPr>
              <a:t>     </a:t>
            </a:r>
            <a:r>
              <a:rPr lang="en-US" sz="3200" dirty="0"/>
              <a:t>Ted Cheatham,  PEIA Director</a:t>
            </a:r>
            <a:r>
              <a:rPr lang="en-US" sz="2300" dirty="0">
                <a:latin typeface="Calibri" pitchFamily="34" charset="0"/>
              </a:rPr>
              <a:t>	</a:t>
            </a:r>
            <a:r>
              <a:rPr lang="en-US" dirty="0">
                <a:latin typeface="Calibri" pitchFamily="34" charset="0"/>
              </a:rPr>
              <a:t>		</a:t>
            </a:r>
          </a:p>
          <a:p>
            <a:pPr lvl="1">
              <a:buNone/>
            </a:pPr>
            <a:r>
              <a:rPr lang="en-US" sz="2300" dirty="0">
                <a:latin typeface="Calibri" pitchFamily="34" charset="0"/>
              </a:rPr>
              <a:t>			</a:t>
            </a:r>
            <a:endParaRPr lang="en-US" dirty="0">
              <a:solidFill>
                <a:schemeClr val="bg1"/>
              </a:solidFill>
              <a:latin typeface="Georgia" pitchFamily="18" charset="0"/>
            </a:endParaRPr>
          </a:p>
          <a:p>
            <a:pPr marL="1431688" lvl="3" indent="-512131">
              <a:buNone/>
            </a:pPr>
            <a:endParaRPr lang="en-US" dirty="0">
              <a:solidFill>
                <a:schemeClr val="bg1"/>
              </a:solidFill>
              <a:latin typeface="Georgia" pitchFamily="18" charset="0"/>
            </a:endParaRP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6190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9" y="457200"/>
            <a:ext cx="8229023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Old Business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667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>
                <a:latin typeface="Calibri" pitchFamily="34" charset="0"/>
              </a:rPr>
              <a:t>	</a:t>
            </a:r>
            <a:r>
              <a:rPr lang="en-US" b="1" dirty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en-US" b="1" dirty="0">
              <a:latin typeface="Calibri" pitchFamily="34" charset="0"/>
            </a:endParaRPr>
          </a:p>
          <a:p>
            <a:pPr>
              <a:buNone/>
            </a:pPr>
            <a:r>
              <a:rPr lang="en-US" b="1" dirty="0">
                <a:latin typeface="Calibri" pitchFamily="34" charset="0"/>
              </a:rPr>
              <a:t>		 </a:t>
            </a:r>
            <a:endParaRPr lang="en-US" dirty="0">
              <a:latin typeface="Calibri" pitchFamily="34" charset="0"/>
            </a:endParaRPr>
          </a:p>
          <a:p>
            <a:pPr marL="45714" indent="0">
              <a:buNone/>
            </a:pPr>
            <a:r>
              <a:rPr lang="en-US" dirty="0">
                <a:latin typeface="Calibri" pitchFamily="34" charset="0"/>
              </a:rPr>
              <a:t>     </a:t>
            </a:r>
            <a:r>
              <a:rPr lang="en-US" sz="3500" dirty="0"/>
              <a:t>Mary Jane Pickens</a:t>
            </a:r>
          </a:p>
          <a:p>
            <a:pPr marL="45714" indent="0">
              <a:buNone/>
            </a:pPr>
            <a:r>
              <a:rPr lang="en-US" sz="3500" dirty="0"/>
              <a:t>   Chairman </a:t>
            </a:r>
            <a:r>
              <a:rPr lang="en-US" sz="3600" dirty="0">
                <a:latin typeface="Calibri" pitchFamily="34" charset="0"/>
              </a:rPr>
              <a:t>	</a:t>
            </a:r>
            <a:r>
              <a:rPr lang="en-US" dirty="0">
                <a:latin typeface="Calibri" pitchFamily="34" charset="0"/>
              </a:rPr>
              <a:t>		</a:t>
            </a:r>
          </a:p>
          <a:p>
            <a:pPr lvl="1">
              <a:buNone/>
            </a:pPr>
            <a:r>
              <a:rPr lang="en-US" sz="2300" dirty="0">
                <a:latin typeface="Calibri" pitchFamily="34" charset="0"/>
              </a:rPr>
              <a:t>			</a:t>
            </a:r>
            <a:endParaRPr lang="en-US" dirty="0">
              <a:solidFill>
                <a:schemeClr val="bg1"/>
              </a:solidFill>
              <a:latin typeface="Georgia" pitchFamily="18" charset="0"/>
            </a:endParaRPr>
          </a:p>
          <a:p>
            <a:pPr marL="1431688" lvl="3" indent="-512131">
              <a:buNone/>
            </a:pPr>
            <a:endParaRPr lang="en-US" dirty="0">
              <a:solidFill>
                <a:schemeClr val="bg1"/>
              </a:solidFill>
              <a:latin typeface="Georgia" pitchFamily="18" charset="0"/>
            </a:endParaRP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9201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9" y="457200"/>
            <a:ext cx="8229023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New Business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3124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Calibri" pitchFamily="34" charset="0"/>
              </a:rPr>
              <a:t>	</a:t>
            </a:r>
            <a:r>
              <a:rPr lang="en-US" b="1" dirty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en-US" b="1" dirty="0">
              <a:latin typeface="Calibri" pitchFamily="34" charset="0"/>
            </a:endParaRPr>
          </a:p>
          <a:p>
            <a:pPr>
              <a:buNone/>
            </a:pPr>
            <a:r>
              <a:rPr lang="en-US" b="1" dirty="0">
                <a:latin typeface="Calibri" pitchFamily="34" charset="0"/>
              </a:rPr>
              <a:t>		 </a:t>
            </a:r>
          </a:p>
          <a:p>
            <a:pPr>
              <a:buNone/>
            </a:pPr>
            <a:r>
              <a:rPr lang="en-US" b="1" dirty="0">
                <a:latin typeface="Calibri" pitchFamily="34" charset="0"/>
              </a:rPr>
              <a:t>	     </a:t>
            </a:r>
            <a:r>
              <a:rPr lang="en-US" sz="3200" dirty="0"/>
              <a:t>Mary Jane Pickens</a:t>
            </a:r>
          </a:p>
          <a:p>
            <a:pPr>
              <a:buNone/>
            </a:pPr>
            <a:r>
              <a:rPr lang="en-US" sz="3200" dirty="0"/>
              <a:t>	   Chairman </a:t>
            </a:r>
            <a:r>
              <a:rPr lang="en-US" sz="3600" dirty="0">
                <a:latin typeface="Calibri" pitchFamily="34" charset="0"/>
              </a:rPr>
              <a:t>	</a:t>
            </a:r>
            <a:r>
              <a:rPr lang="en-US" dirty="0">
                <a:latin typeface="+mj-lt"/>
              </a:rPr>
              <a:t>		</a:t>
            </a:r>
            <a:r>
              <a:rPr lang="en-US" sz="2300" dirty="0">
                <a:latin typeface="+mj-lt"/>
              </a:rPr>
              <a:t>			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marL="1431688" lvl="3" indent="-512131">
              <a:buFont typeface="+mj-lt"/>
              <a:buAutoNum type="arabicParenR"/>
            </a:pPr>
            <a:endParaRPr lang="en-US" dirty="0">
              <a:solidFill>
                <a:schemeClr val="bg1"/>
              </a:solidFill>
              <a:latin typeface="Georgia" pitchFamily="18" charset="0"/>
            </a:endParaRP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1622425" y="1557338"/>
            <a:ext cx="7521575" cy="4462462"/>
          </a:xfrm>
        </p:spPr>
        <p:txBody>
          <a:bodyPr>
            <a:normAutofit/>
          </a:bodyPr>
          <a:lstStyle/>
          <a:p>
            <a:pPr marL="45714" indent="0">
              <a:buNone/>
            </a:pPr>
            <a:r>
              <a:rPr lang="en-US" sz="2000" dirty="0">
                <a:latin typeface="Arial Black" panose="020B0A04020102020204" pitchFamily="34" charset="0"/>
              </a:rPr>
              <a:t>Mary Jane Pickens, Chairman</a:t>
            </a:r>
            <a:r>
              <a:rPr lang="en-US" sz="2000" dirty="0"/>
              <a:t>	</a:t>
            </a:r>
          </a:p>
          <a:p>
            <a:pPr marL="45714" indent="0">
              <a:buNone/>
            </a:pPr>
            <a:r>
              <a:rPr lang="en-US" sz="2000" dirty="0"/>
              <a:t>		</a:t>
            </a:r>
            <a:br>
              <a:rPr lang="en-US" sz="2000" dirty="0"/>
            </a:br>
            <a:r>
              <a:rPr lang="en-US" sz="2000" dirty="0"/>
              <a:t>		Members:</a:t>
            </a:r>
          </a:p>
          <a:p>
            <a:pPr marL="2367175" lvl="5"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2000" dirty="0"/>
              <a:t>Brian </a:t>
            </a:r>
            <a:r>
              <a:rPr lang="en-US" sz="2000" dirty="0" err="1"/>
              <a:t>Donat</a:t>
            </a:r>
            <a:endParaRPr lang="en-US" sz="2000" dirty="0"/>
          </a:p>
          <a:p>
            <a:pPr marL="2367175" lvl="5"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2000" dirty="0"/>
              <a:t>James W. Dailey, II</a:t>
            </a:r>
          </a:p>
          <a:p>
            <a:pPr marL="2367175" lvl="5"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2000" dirty="0"/>
              <a:t>Troy Giatras</a:t>
            </a:r>
          </a:p>
          <a:p>
            <a:pPr marL="2367175" lvl="5"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2000" dirty="0"/>
              <a:t>Elaine Harris</a:t>
            </a:r>
          </a:p>
          <a:p>
            <a:pPr marL="2367175" lvl="5"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2000" dirty="0"/>
              <a:t>William “Bill” Ihlenfeld</a:t>
            </a:r>
          </a:p>
          <a:p>
            <a:pPr marL="2367175" lvl="5"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2000" dirty="0"/>
              <a:t>William “Bill” Milam</a:t>
            </a:r>
          </a:p>
          <a:p>
            <a:pPr marL="2367175" lvl="5"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2000" dirty="0"/>
              <a:t>Michael T. Smith</a:t>
            </a:r>
          </a:p>
          <a:p>
            <a:pPr marL="2367175" lvl="5"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2000" dirty="0"/>
              <a:t>Joshua Sword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9248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        Roll </a:t>
            </a:r>
            <a:r>
              <a:rPr lang="en-US" b="1" dirty="0"/>
              <a:t>Call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924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b="1" dirty="0">
                <a:solidFill>
                  <a:schemeClr val="tx1"/>
                </a:solidFill>
              </a:rPr>
              <a:t>Schedule Next Meeting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2700" dirty="0" smtClean="0">
                <a:solidFill>
                  <a:schemeClr val="tx1"/>
                </a:solidFill>
                <a:latin typeface="+mn-lt"/>
              </a:rPr>
              <a:t>March 16, 2017, </a:t>
            </a:r>
            <a:r>
              <a:rPr lang="en-US" sz="2700" dirty="0">
                <a:solidFill>
                  <a:schemeClr val="tx1"/>
                </a:solidFill>
                <a:latin typeface="+mn-lt"/>
              </a:rPr>
              <a:t>1:00 pm</a:t>
            </a:r>
            <a:r>
              <a:rPr lang="en-US" b="1" dirty="0"/>
              <a:t/>
            </a:r>
            <a:br>
              <a:rPr lang="en-US" b="1" dirty="0"/>
            </a:br>
            <a:endParaRPr lang="en-US" sz="2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657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>
                <a:latin typeface="Calibri" pitchFamily="34" charset="0"/>
              </a:rPr>
              <a:t>	</a:t>
            </a:r>
            <a:r>
              <a:rPr lang="en-US" b="1" dirty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en-US" b="1" dirty="0">
              <a:latin typeface="Calibri" pitchFamily="34" charset="0"/>
            </a:endParaRPr>
          </a:p>
          <a:p>
            <a:pPr>
              <a:buNone/>
            </a:pPr>
            <a:r>
              <a:rPr lang="en-US" b="1" dirty="0">
                <a:latin typeface="Calibri" pitchFamily="34" charset="0"/>
              </a:rPr>
              <a:t>		  </a:t>
            </a:r>
          </a:p>
          <a:p>
            <a:pPr>
              <a:buNone/>
            </a:pPr>
            <a:endParaRPr lang="en-US" b="1" dirty="0">
              <a:latin typeface="Calibri" pitchFamily="34" charset="0"/>
            </a:endParaRPr>
          </a:p>
          <a:p>
            <a:pPr>
              <a:buNone/>
            </a:pPr>
            <a:r>
              <a:rPr lang="en-US" b="1" dirty="0">
                <a:latin typeface="Calibri" pitchFamily="34" charset="0"/>
              </a:rPr>
              <a:t>		</a:t>
            </a:r>
            <a:r>
              <a:rPr lang="en-US" sz="3600" dirty="0">
                <a:latin typeface="Calibri" pitchFamily="34" charset="0"/>
              </a:rPr>
              <a:t> </a:t>
            </a:r>
          </a:p>
          <a:p>
            <a:pPr marL="45714" indent="0">
              <a:buNone/>
            </a:pPr>
            <a:r>
              <a:rPr lang="en-US" sz="3600" dirty="0">
                <a:latin typeface="Calibri" pitchFamily="34" charset="0"/>
              </a:rPr>
              <a:t>     </a:t>
            </a:r>
            <a:r>
              <a:rPr lang="en-US" sz="5800" dirty="0"/>
              <a:t>Mary Jane Pickens</a:t>
            </a:r>
          </a:p>
          <a:p>
            <a:pPr marL="45714" indent="0">
              <a:buNone/>
            </a:pPr>
            <a:r>
              <a:rPr lang="en-US" sz="5800" dirty="0"/>
              <a:t>   Chairman</a:t>
            </a:r>
          </a:p>
          <a:p>
            <a:pPr marL="45714" indent="0">
              <a:buNone/>
            </a:pPr>
            <a:r>
              <a:rPr lang="en-US" sz="4600" dirty="0"/>
              <a:t>			</a:t>
            </a:r>
            <a:endParaRPr lang="en-US" sz="4600" dirty="0">
              <a:latin typeface="Calibri" pitchFamily="34" charset="0"/>
            </a:endParaRPr>
          </a:p>
          <a:p>
            <a:pPr marL="45714" indent="0">
              <a:buNone/>
            </a:pPr>
            <a:endParaRPr lang="en-US" sz="4600" dirty="0">
              <a:latin typeface="Calibri" pitchFamily="34" charset="0"/>
            </a:endParaRPr>
          </a:p>
          <a:p>
            <a:pPr>
              <a:buNone/>
            </a:pPr>
            <a:endParaRPr lang="en-US" dirty="0">
              <a:latin typeface="Calibri" pitchFamily="34" charset="0"/>
            </a:endParaRPr>
          </a:p>
          <a:p>
            <a:pPr>
              <a:buNone/>
            </a:pPr>
            <a:endParaRPr lang="en-US" dirty="0">
              <a:latin typeface="Calibri" pitchFamily="34" charset="0"/>
            </a:endParaRPr>
          </a:p>
          <a:p>
            <a:pPr lvl="1">
              <a:buNone/>
            </a:pPr>
            <a:r>
              <a:rPr lang="en-US" sz="2300" dirty="0">
                <a:latin typeface="Calibri" pitchFamily="34" charset="0"/>
              </a:rPr>
              <a:t>		</a:t>
            </a:r>
          </a:p>
          <a:p>
            <a:pPr lvl="1">
              <a:buNone/>
            </a:pPr>
            <a:r>
              <a:rPr lang="en-US" sz="2300" dirty="0">
                <a:latin typeface="Calibri" pitchFamily="34" charset="0"/>
              </a:rPr>
              <a:t>			</a:t>
            </a:r>
            <a:endParaRPr lang="en-US" dirty="0">
              <a:solidFill>
                <a:schemeClr val="bg1"/>
              </a:solidFill>
              <a:latin typeface="Georgia" pitchFamily="18" charset="0"/>
            </a:endParaRPr>
          </a:p>
          <a:p>
            <a:pPr marL="1431688" lvl="3" indent="-512131">
              <a:buFont typeface="+mj-lt"/>
              <a:buAutoNum type="arabicParenR"/>
            </a:pPr>
            <a:endParaRPr lang="en-US" dirty="0">
              <a:solidFill>
                <a:schemeClr val="bg1"/>
              </a:solidFill>
              <a:latin typeface="Georgia" pitchFamily="18" charset="0"/>
            </a:endParaRP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9" y="457200"/>
            <a:ext cx="8229023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Adjourn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962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Calibri" pitchFamily="34" charset="0"/>
              </a:rPr>
              <a:t>	</a:t>
            </a:r>
            <a:r>
              <a:rPr lang="en-US" b="1" dirty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en-US" b="1" dirty="0">
              <a:latin typeface="Calibri" pitchFamily="34" charset="0"/>
            </a:endParaRPr>
          </a:p>
          <a:p>
            <a:pPr>
              <a:buNone/>
            </a:pPr>
            <a:r>
              <a:rPr lang="en-US" b="1" dirty="0">
                <a:latin typeface="Calibri" pitchFamily="34" charset="0"/>
              </a:rPr>
              <a:t>		  </a:t>
            </a:r>
          </a:p>
          <a:p>
            <a:pPr marL="45714" indent="0">
              <a:buNone/>
            </a:pPr>
            <a:r>
              <a:rPr lang="en-US" b="1" dirty="0">
                <a:latin typeface="Calibri" pitchFamily="34" charset="0"/>
              </a:rPr>
              <a:t>     </a:t>
            </a:r>
            <a:r>
              <a:rPr lang="en-US" sz="3200" dirty="0"/>
              <a:t>Mary Jane Pickens</a:t>
            </a:r>
          </a:p>
          <a:p>
            <a:pPr marL="45714" indent="0">
              <a:buNone/>
            </a:pPr>
            <a:r>
              <a:rPr lang="en-US" sz="3200" dirty="0"/>
              <a:t>   Chairman </a:t>
            </a:r>
            <a:r>
              <a:rPr lang="en-US" sz="3600" dirty="0">
                <a:latin typeface="Calibri" pitchFamily="34" charset="0"/>
              </a:rPr>
              <a:t>	</a:t>
            </a:r>
            <a:endParaRPr lang="en-US" sz="3600" dirty="0">
              <a:latin typeface="+mj-lt"/>
            </a:endParaRPr>
          </a:p>
          <a:p>
            <a:pPr>
              <a:buNone/>
            </a:pPr>
            <a:endParaRPr lang="en-US" dirty="0">
              <a:latin typeface="Calibri" pitchFamily="34" charset="0"/>
            </a:endParaRPr>
          </a:p>
          <a:p>
            <a:pPr lvl="1">
              <a:buNone/>
            </a:pPr>
            <a:r>
              <a:rPr lang="en-US" sz="2300" dirty="0">
                <a:latin typeface="Calibri" pitchFamily="34" charset="0"/>
              </a:rPr>
              <a:t>		</a:t>
            </a:r>
          </a:p>
          <a:p>
            <a:pPr lvl="1">
              <a:buNone/>
            </a:pPr>
            <a:r>
              <a:rPr lang="en-US" sz="2300" dirty="0">
                <a:latin typeface="Calibri" pitchFamily="34" charset="0"/>
              </a:rPr>
              <a:t>			</a:t>
            </a:r>
            <a:endParaRPr lang="en-US" dirty="0">
              <a:solidFill>
                <a:schemeClr val="bg1"/>
              </a:solidFill>
              <a:latin typeface="Georgia" pitchFamily="18" charset="0"/>
            </a:endParaRPr>
          </a:p>
          <a:p>
            <a:pPr marL="1431688" lvl="3" indent="-512131">
              <a:buFont typeface="+mj-lt"/>
              <a:buAutoNum type="arabicParenR"/>
            </a:pPr>
            <a:endParaRPr lang="en-US" dirty="0">
              <a:solidFill>
                <a:schemeClr val="bg1"/>
              </a:solidFill>
              <a:latin typeface="Georgia" pitchFamily="18" charset="0"/>
            </a:endParaRP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95400" y="1600200"/>
            <a:ext cx="6629400" cy="3733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5100" dirty="0">
                <a:latin typeface="Calibri" pitchFamily="34" charset="0"/>
              </a:rPr>
              <a:t>	</a:t>
            </a:r>
            <a:r>
              <a:rPr lang="en-US" sz="5100" b="1" dirty="0">
                <a:latin typeface="Calibri" pitchFamily="34" charset="0"/>
              </a:rPr>
              <a:t>	</a:t>
            </a:r>
          </a:p>
          <a:p>
            <a:pPr marL="0">
              <a:buNone/>
            </a:pPr>
            <a:r>
              <a:rPr lang="en-US" sz="5100" dirty="0">
                <a:latin typeface="Calibri" pitchFamily="34" charset="0"/>
              </a:rPr>
              <a:t>If you want to request a copy of today’s meeting materials, please contact:</a:t>
            </a:r>
          </a:p>
          <a:p>
            <a:pPr>
              <a:buNone/>
            </a:pPr>
            <a:endParaRPr lang="en-US" sz="5100" dirty="0">
              <a:latin typeface="Calibri" pitchFamily="34" charset="0"/>
            </a:endParaRPr>
          </a:p>
          <a:p>
            <a:pPr>
              <a:buNone/>
            </a:pPr>
            <a:r>
              <a:rPr lang="en-US" sz="5100" dirty="0">
                <a:latin typeface="Calibri" pitchFamily="34" charset="0"/>
              </a:rPr>
              <a:t>Vicki Jones</a:t>
            </a:r>
          </a:p>
          <a:p>
            <a:pPr>
              <a:buNone/>
            </a:pPr>
            <a:r>
              <a:rPr lang="en-US" sz="5100" dirty="0">
                <a:latin typeface="Calibri" pitchFamily="34" charset="0"/>
              </a:rPr>
              <a:t>(304) 957-2620</a:t>
            </a:r>
          </a:p>
          <a:p>
            <a:pPr>
              <a:buNone/>
            </a:pPr>
            <a:r>
              <a:rPr lang="en-US" sz="5100" dirty="0" smtClean="0">
                <a:latin typeface="Calibri" pitchFamily="34" charset="0"/>
              </a:rPr>
              <a:t>Vicki.L.Jones@wv.gov</a:t>
            </a:r>
            <a:endParaRPr lang="en-US" sz="5100" dirty="0">
              <a:latin typeface="Calibri" pitchFamily="34" charset="0"/>
            </a:endParaRPr>
          </a:p>
          <a:p>
            <a:pPr>
              <a:buNone/>
            </a:pPr>
            <a:endParaRPr lang="en-US" dirty="0">
              <a:latin typeface="Calibri" pitchFamily="34" charset="0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>
              <a:latin typeface="Calibri" pitchFamily="34" charset="0"/>
            </a:endParaRPr>
          </a:p>
          <a:p>
            <a:pPr lvl="1">
              <a:buNone/>
            </a:pPr>
            <a:r>
              <a:rPr lang="en-US" sz="2300" dirty="0">
                <a:latin typeface="Calibri" pitchFamily="34" charset="0"/>
              </a:rPr>
              <a:t>		</a:t>
            </a:r>
          </a:p>
          <a:p>
            <a:pPr lvl="1">
              <a:buNone/>
            </a:pPr>
            <a:r>
              <a:rPr lang="en-US" sz="2300" dirty="0">
                <a:latin typeface="Calibri" pitchFamily="34" charset="0"/>
              </a:rPr>
              <a:t>			</a:t>
            </a:r>
            <a:endParaRPr lang="en-US" dirty="0">
              <a:solidFill>
                <a:schemeClr val="bg1"/>
              </a:solidFill>
              <a:latin typeface="Georgia" pitchFamily="18" charset="0"/>
            </a:endParaRPr>
          </a:p>
          <a:p>
            <a:pPr marL="1431688" lvl="3" indent="-512131">
              <a:buFont typeface="+mj-lt"/>
              <a:buAutoNum type="arabicParenR"/>
            </a:pPr>
            <a:endParaRPr lang="en-US" dirty="0">
              <a:solidFill>
                <a:schemeClr val="bg1"/>
              </a:solidFill>
              <a:latin typeface="Georgia" pitchFamily="18" charset="0"/>
            </a:endParaRPr>
          </a:p>
          <a:p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6" algn="l" rtl="0">
              <a:spcBef>
                <a:spcPct val="0"/>
              </a:spcBef>
            </a:pPr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</a:rPr>
              <a:t>Approval of Minutes</a:t>
            </a:r>
            <a:r>
              <a:rPr lang="en-US" sz="4900" b="1" dirty="0">
                <a:solidFill>
                  <a:schemeClr val="tx1"/>
                </a:solidFill>
              </a:rPr>
              <a:t/>
            </a:r>
            <a:br>
              <a:rPr lang="en-US" sz="4900" b="1" dirty="0">
                <a:solidFill>
                  <a:schemeClr val="tx1"/>
                </a:solidFill>
              </a:rPr>
            </a:br>
            <a:r>
              <a:rPr lang="en-US" sz="2300" dirty="0" smtClean="0">
                <a:solidFill>
                  <a:schemeClr val="tx1"/>
                </a:solidFill>
                <a:latin typeface="Calibri" pitchFamily="34" charset="0"/>
              </a:rPr>
              <a:t>October 13, 2016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Calibri" pitchFamily="34" charset="0"/>
              </a:rPr>
              <a:t>	</a:t>
            </a:r>
            <a:endParaRPr lang="en-US" b="1" dirty="0">
              <a:latin typeface="Calibri" pitchFamily="34" charset="0"/>
            </a:endParaRPr>
          </a:p>
          <a:p>
            <a:pPr marL="45714" indent="0">
              <a:buNone/>
            </a:pPr>
            <a:r>
              <a:rPr lang="en-US" dirty="0">
                <a:latin typeface="+mj-lt"/>
              </a:rPr>
              <a:t>	</a:t>
            </a:r>
            <a:r>
              <a:rPr lang="en-US" dirty="0"/>
              <a:t> </a:t>
            </a:r>
            <a:endParaRPr lang="en-US" sz="3600" dirty="0"/>
          </a:p>
          <a:p>
            <a:pPr marL="45720" indent="0">
              <a:buNone/>
            </a:pPr>
            <a:r>
              <a:rPr lang="en-US" dirty="0"/>
              <a:t>    </a:t>
            </a:r>
            <a:r>
              <a:rPr lang="en-US" sz="3200" b="1" dirty="0">
                <a:solidFill>
                  <a:srgbClr val="663300"/>
                </a:solidFill>
              </a:rPr>
              <a:t>Mary Jane Pickens</a:t>
            </a:r>
          </a:p>
          <a:p>
            <a:pPr marL="45720" indent="0">
              <a:buNone/>
            </a:pPr>
            <a:r>
              <a:rPr lang="en-US" sz="3200" b="1" dirty="0">
                <a:solidFill>
                  <a:srgbClr val="663300"/>
                </a:solidFill>
              </a:rPr>
              <a:t>   Chairman</a:t>
            </a:r>
          </a:p>
          <a:p>
            <a:pPr marL="45720" indent="0">
              <a:buNone/>
            </a:pPr>
            <a:r>
              <a:rPr lang="en-US" dirty="0"/>
              <a:t>		</a:t>
            </a:r>
          </a:p>
          <a:p>
            <a:pPr marL="45720" indent="0">
              <a:buNone/>
            </a:pPr>
            <a:r>
              <a:rPr lang="en-US" dirty="0"/>
              <a:t>		</a:t>
            </a:r>
            <a:endParaRPr lang="en-US" sz="2400" dirty="0"/>
          </a:p>
          <a:p>
            <a:pPr marL="1782872" lvl="6" indent="0">
              <a:buClr>
                <a:schemeClr val="bg2">
                  <a:lumMod val="50000"/>
                </a:schemeClr>
              </a:buClr>
              <a:buNone/>
            </a:pPr>
            <a:r>
              <a:rPr lang="en-US" sz="2300" dirty="0">
                <a:latin typeface="Calibri" pitchFamily="34" charset="0"/>
              </a:rPr>
              <a:t>	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076" name="Picture 4" descr="C:\Users\e074026\AppData\Local\Microsoft\Windows\Temporary Internet Files\Content.IE5\FRK0H97J\Approved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070" y="838200"/>
            <a:ext cx="2644140" cy="2636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295400" y="1371600"/>
            <a:ext cx="7848600" cy="1927225"/>
          </a:xfrm>
        </p:spPr>
        <p:txBody>
          <a:bodyPr/>
          <a:lstStyle/>
          <a:p>
            <a:r>
              <a:rPr lang="en-US" sz="4000" dirty="0" smtClean="0"/>
              <a:t>FY18 FINANCE PLAN RECOMMENDATIONS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505200"/>
            <a:ext cx="6400800" cy="1752600"/>
          </a:xfrm>
        </p:spPr>
        <p:txBody>
          <a:bodyPr/>
          <a:lstStyle/>
          <a:p>
            <a:pPr marL="455225" lvl="1" indent="0">
              <a:buNone/>
            </a:pPr>
            <a:r>
              <a:rPr lang="en-US" dirty="0" smtClean="0"/>
              <a:t>              By</a:t>
            </a:r>
            <a:r>
              <a:rPr lang="en-US" dirty="0"/>
              <a:t>:  Ted Cheatham, Director, PEIA</a:t>
            </a:r>
          </a:p>
        </p:txBody>
      </p:sp>
    </p:spTree>
    <p:extLst>
      <p:ext uri="{BB962C8B-B14F-4D97-AF65-F5344CB8AC3E}">
        <p14:creationId xmlns:p14="http://schemas.microsoft.com/office/powerpoint/2010/main" val="28175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82825" y="152400"/>
            <a:ext cx="8839200" cy="10820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WV PEIA Local </a:t>
            </a:r>
            <a:r>
              <a:rPr lang="en-US" b="1" dirty="0" smtClean="0">
                <a:solidFill>
                  <a:srgbClr val="0070C0"/>
                </a:solidFill>
              </a:rPr>
              <a:t>Fund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Financial </a:t>
            </a:r>
            <a:r>
              <a:rPr lang="en-US" b="1" dirty="0">
                <a:solidFill>
                  <a:srgbClr val="0070C0"/>
                </a:solidFill>
              </a:rPr>
              <a:t>Plan FY 2017 - FY 2021</a:t>
            </a:r>
            <a:r>
              <a:rPr lang="en-US" dirty="0">
                <a:solidFill>
                  <a:srgbClr val="0070C0"/>
                </a:solidFill>
              </a:rPr>
              <a:t>	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64" y="1600200"/>
            <a:ext cx="8784954" cy="43434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9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0070C0"/>
                </a:solidFill>
                <a:cs typeface="Aharoni" panose="02010803020104030203" pitchFamily="2" charset="-79"/>
              </a:rPr>
              <a:t>   Non-State </a:t>
            </a:r>
            <a:r>
              <a:rPr lang="en-US" sz="4000" b="1" dirty="0">
                <a:solidFill>
                  <a:srgbClr val="0070C0"/>
                </a:solidFill>
                <a:cs typeface="Aharoni" panose="02010803020104030203" pitchFamily="2" charset="-79"/>
              </a:rPr>
              <a:t>Employees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4066" y="1820332"/>
            <a:ext cx="847513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Premium increase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6%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1035" lvl="1" indent="-285750">
              <a:buFont typeface="Arial" panose="020B0604020202020204" pitchFamily="34" charset="0"/>
              <a:buChar char="•"/>
            </a:pP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Additional Revenue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$6.6 million</a:t>
            </a:r>
          </a:p>
          <a:p>
            <a:pPr marL="741035" lvl="1" indent="-285750">
              <a:buFont typeface="Arial" panose="020B0604020202020204" pitchFamily="34" charset="0"/>
              <a:buChar char="•"/>
            </a:pPr>
            <a:endParaRPr lang="en-US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2.   Plan structure changes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741035" lvl="1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Plan Savings $1,000,000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298351"/>
              </p:ext>
            </p:extLst>
          </p:nvPr>
        </p:nvGraphicFramePr>
        <p:xfrm>
          <a:off x="533400" y="3276600"/>
          <a:ext cx="8229600" cy="1754929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2057400"/>
                <a:gridCol w="2057400"/>
                <a:gridCol w="2057400"/>
              </a:tblGrid>
              <a:tr h="414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 West Virginia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Outside West Virginia with </a:t>
                      </a: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Approval from </a:t>
                      </a:r>
                      <a:r>
                        <a:rPr lang="en-US" sz="11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HealthSmart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Outside West Virginia </a:t>
                      </a: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without Approval from </a:t>
                      </a:r>
                      <a:r>
                        <a:rPr lang="en-US" sz="11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HealthSmart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Plan 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80/20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70/30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60/40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Plan B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70/30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65/35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50/50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Plan 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  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High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Deductible Health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Plan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Change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 Change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 Change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Plan 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80/20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70/30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07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15596" y="228600"/>
            <a:ext cx="7772400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6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   Premiums for Plan A, B and D may be adjusted</a:t>
            </a:r>
          </a:p>
          <a:p>
            <a:pPr marL="1367759" lvl="2" indent="-457200" defTabSz="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Plan A and D +1.3%</a:t>
            </a:r>
          </a:p>
          <a:p>
            <a:pPr marL="1367759" lvl="2" indent="-457200" defTabSz="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Plan B -5.0%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457200">
              <a:spcAft>
                <a:spcPts val="600"/>
              </a:spcAft>
              <a:buFont typeface="+mj-lt"/>
              <a:buAutoNum type="arabicPeriod" startAt="2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457200">
              <a:spcAft>
                <a:spcPts val="600"/>
              </a:spcAft>
              <a:buFont typeface="+mj-lt"/>
              <a:buAutoNum type="arabicPeriod" startAt="4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deductible and out-of-pocket maximum amounts in PEIA PPB Plans A, B, and D</a:t>
            </a:r>
          </a:p>
          <a:p>
            <a:pPr marL="1196309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deductible by $200 single/$400 family</a:t>
            </a:r>
          </a:p>
          <a:p>
            <a:pPr marL="1196309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out-of-pocket maximum by $1,000 single/$2,000 family</a:t>
            </a:r>
          </a:p>
          <a:p>
            <a:pPr marL="1651589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Plan Savings $4.3 million </a:t>
            </a:r>
            <a:endParaRPr lang="en-US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 startAt="4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 MHP/PCP copayments to $20 (CCP remains the same)</a:t>
            </a:r>
          </a:p>
          <a:p>
            <a:pPr marL="1651589" lvl="3" indent="-285750" defTabSz="457200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Plan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Savings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$76,000</a:t>
            </a:r>
          </a:p>
          <a:p>
            <a:pPr marL="1708739" lvl="3" indent="-342900" defTabSz="457200">
              <a:buFont typeface="+mj-lt"/>
              <a:buAutoNum type="arabicPeriod" startAt="4"/>
            </a:pP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defTabSz="457200">
              <a:buFont typeface="+mj-lt"/>
              <a:buAutoNum type="arabicPeriod" startAt="4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specialty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rug copayments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100/$150</a:t>
            </a:r>
          </a:p>
          <a:p>
            <a:pPr marL="1651589" lvl="3" indent="-285750" defTabSz="457200">
              <a:buFont typeface="Arial" panose="020B0604020202020204" pitchFamily="34" charset="0"/>
              <a:buChar char="•"/>
            </a:pP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Plan Savings $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43,000</a:t>
            </a:r>
            <a:endParaRPr lang="en-US" sz="16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3459" lvl="2" indent="-342900" defTabSz="457200">
              <a:buFont typeface="+mj-lt"/>
              <a:buAutoNum type="arabicPeriod" startAt="4"/>
            </a:pPr>
            <a:endParaRPr lang="en-US" sz="16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457200">
              <a:buFont typeface="+mj-lt"/>
              <a:buAutoNum type="arabicPeriod" startAt="4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number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outpatient procedures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subject to maximum facility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fees (see pages 9 and 10)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3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5715"/>
            <a:ext cx="7697268" cy="5903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PEIA/RHBT Finance Board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00E8-90C1-48C2-9227-969F262F18A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89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presentatio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FA506C40ED4543B28758FACD4430CE" ma:contentTypeVersion="6" ma:contentTypeDescription="Create a new document." ma:contentTypeScope="" ma:versionID="e69d47634b660adf48d16fcf017c2e4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28a1cd662c37536c074f55b1464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FB266D-6540-4FE5-9E0B-D1AEC54F2834}"/>
</file>

<file path=customXml/itemProps2.xml><?xml version="1.0" encoding="utf-8"?>
<ds:datastoreItem xmlns:ds="http://schemas.openxmlformats.org/officeDocument/2006/customXml" ds:itemID="{501DF2A6-7B25-4DA4-95A5-FB563F03F141}"/>
</file>

<file path=customXml/itemProps3.xml><?xml version="1.0" encoding="utf-8"?>
<ds:datastoreItem xmlns:ds="http://schemas.openxmlformats.org/officeDocument/2006/customXml" ds:itemID="{B996D9F0-3773-4A3F-B00A-696D56E726B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9728</TotalTime>
  <Words>987</Words>
  <Application>Microsoft Office PowerPoint</Application>
  <PresentationFormat>On-screen Show (4:3)</PresentationFormat>
  <Paragraphs>396</Paragraphs>
  <Slides>32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Business presentation</vt:lpstr>
      <vt:lpstr>PowerPoint Presentation</vt:lpstr>
      <vt:lpstr> Agenda</vt:lpstr>
      <vt:lpstr>        Roll Call</vt:lpstr>
      <vt:lpstr>Approval of Minutes October 13, 2016 </vt:lpstr>
      <vt:lpstr>FY18 FINANCE PLAN RECOMMENDATIONS </vt:lpstr>
      <vt:lpstr>PowerPoint Presentation</vt:lpstr>
      <vt:lpstr>   Non-State Employees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Active State Employees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Public Comment</vt:lpstr>
      <vt:lpstr>Motion to accept FY 18 Finance Plan                  Recommendations</vt:lpstr>
      <vt:lpstr>Director Update</vt:lpstr>
      <vt:lpstr>Old Business</vt:lpstr>
      <vt:lpstr>New Business</vt:lpstr>
      <vt:lpstr>Schedule Next Meeting March 16, 2017, 1:00 pm </vt:lpstr>
      <vt:lpstr>Adjourn</vt:lpstr>
      <vt:lpstr>PowerPoint Presentation</vt:lpstr>
    </vt:vector>
  </TitlesOfParts>
  <Company>DOP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 Long</dc:creator>
  <cp:lastModifiedBy>Jones, Vicki L</cp:lastModifiedBy>
  <cp:revision>678</cp:revision>
  <cp:lastPrinted>2016-11-30T15:47:01Z</cp:lastPrinted>
  <dcterms:created xsi:type="dcterms:W3CDTF">2010-02-10T18:55:45Z</dcterms:created>
  <dcterms:modified xsi:type="dcterms:W3CDTF">2016-11-30T21:04:20Z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TC300002591033</vt:lpwstr>
  </property>
  <property fmtid="{D5CDD505-2E9C-101B-9397-08002B2CF9AE}" pid="3" name="ContentTypeId">
    <vt:lpwstr>0x010100A9FA506C40ED4543B28758FACD4430CE</vt:lpwstr>
  </property>
</Properties>
</file>