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2" r:id="rId3"/>
    <p:sldId id="301" r:id="rId4"/>
    <p:sldId id="300" r:id="rId5"/>
    <p:sldId id="299" r:id="rId6"/>
    <p:sldId id="261" r:id="rId7"/>
    <p:sldId id="276" r:id="rId8"/>
    <p:sldId id="263" r:id="rId9"/>
    <p:sldId id="264" r:id="rId10"/>
    <p:sldId id="291" r:id="rId11"/>
    <p:sldId id="308" r:id="rId12"/>
    <p:sldId id="292" r:id="rId13"/>
    <p:sldId id="265" r:id="rId14"/>
    <p:sldId id="267" r:id="rId15"/>
    <p:sldId id="266" r:id="rId16"/>
    <p:sldId id="268" r:id="rId17"/>
    <p:sldId id="307" r:id="rId18"/>
    <p:sldId id="270" r:id="rId19"/>
    <p:sldId id="271" r:id="rId20"/>
    <p:sldId id="303" r:id="rId21"/>
    <p:sldId id="304" r:id="rId22"/>
    <p:sldId id="305" r:id="rId23"/>
    <p:sldId id="309" r:id="rId24"/>
    <p:sldId id="310" r:id="rId25"/>
    <p:sldId id="269" r:id="rId2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Cheryl" initials="JC" lastIdx="5" clrIdx="0">
    <p:extLst>
      <p:ext uri="{19B8F6BF-5375-455C-9EA6-DF929625EA0E}">
        <p15:presenceInfo xmlns:p15="http://schemas.microsoft.com/office/powerpoint/2012/main" userId="S-1-5-21-1092590740-2774964217-3234137035-230519" providerId="AD"/>
      </p:ext>
    </p:extLst>
  </p:cmAuthor>
  <p:cmAuthor id="2" name="Jala Miller" initials="J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23T12:51:54.227" idx="5">
    <p:pos x="10" y="10"/>
    <p:text>incorporated all the c omments</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8EB8AE14-F1A4-4C86-A97A-2527E13476A4}" type="datetimeFigureOut">
              <a:rPr lang="en-US" smtClean="0"/>
              <a:t>10/26/2017</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3ECE93E8-804D-4BF2-AC0F-C38E5015677F}" type="slidenum">
              <a:rPr lang="en-US" smtClean="0"/>
              <a:t>‹#›</a:t>
            </a:fld>
            <a:endParaRPr lang="en-US"/>
          </a:p>
        </p:txBody>
      </p:sp>
    </p:spTree>
    <p:extLst>
      <p:ext uri="{BB962C8B-B14F-4D97-AF65-F5344CB8AC3E}">
        <p14:creationId xmlns:p14="http://schemas.microsoft.com/office/powerpoint/2010/main" val="138502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B06E-7A1B-427F-90C5-B997E154331D}" type="slidenum">
              <a:rPr lang="en-US" smtClean="0"/>
              <a:t>24</a:t>
            </a:fld>
            <a:endParaRPr lang="en-US"/>
          </a:p>
        </p:txBody>
      </p:sp>
    </p:spTree>
    <p:extLst>
      <p:ext uri="{BB962C8B-B14F-4D97-AF65-F5344CB8AC3E}">
        <p14:creationId xmlns:p14="http://schemas.microsoft.com/office/powerpoint/2010/main" val="402013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C3D19C-CE62-4199-AF9F-0EAC95ED21B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409306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3D19C-CE62-4199-AF9F-0EAC95ED21B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99936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3D19C-CE62-4199-AF9F-0EAC95ED21B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9892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800"/>
            <a:ext cx="12192001" cy="731520"/>
          </a:xfrm>
          <a:prstGeom prst="rect">
            <a:avLst/>
          </a:prstGeom>
        </p:spPr>
      </p:pic>
      <p:pic>
        <p:nvPicPr>
          <p:cNvPr id="2" name="Picture 1" descr="logo_go_tm_4cp_po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4000" y="25126"/>
            <a:ext cx="943123" cy="621000"/>
          </a:xfrm>
          <a:prstGeom prst="rect">
            <a:avLst/>
          </a:prstGeom>
        </p:spPr>
      </p:pic>
    </p:spTree>
    <p:extLst>
      <p:ext uri="{BB962C8B-B14F-4D97-AF65-F5344CB8AC3E}">
        <p14:creationId xmlns:p14="http://schemas.microsoft.com/office/powerpoint/2010/main" val="249513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GO_PP_Header_2.pd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736600"/>
          </a:xfrm>
          <a:prstGeom prst="rect">
            <a:avLst/>
          </a:prstGeom>
        </p:spPr>
      </p:pic>
    </p:spTree>
    <p:extLst>
      <p:ext uri="{BB962C8B-B14F-4D97-AF65-F5344CB8AC3E}">
        <p14:creationId xmlns:p14="http://schemas.microsoft.com/office/powerpoint/2010/main" val="309381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3D19C-CE62-4199-AF9F-0EAC95ED21B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42901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C3D19C-CE62-4199-AF9F-0EAC95ED21BC}"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59821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3D19C-CE62-4199-AF9F-0EAC95ED21BC}"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192628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3D19C-CE62-4199-AF9F-0EAC95ED21BC}"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373740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3D19C-CE62-4199-AF9F-0EAC95ED21BC}"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297110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3D19C-CE62-4199-AF9F-0EAC95ED21BC}"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425989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3D19C-CE62-4199-AF9F-0EAC95ED21BC}"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2071860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C3D19C-CE62-4199-AF9F-0EAC95ED21BC}"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D8E8-F64C-4762-8569-8B6FFFAE83FB}" type="slidenum">
              <a:rPr lang="en-US" smtClean="0"/>
              <a:t>‹#›</a:t>
            </a:fld>
            <a:endParaRPr lang="en-US"/>
          </a:p>
        </p:txBody>
      </p:sp>
    </p:spTree>
    <p:extLst>
      <p:ext uri="{BB962C8B-B14F-4D97-AF65-F5344CB8AC3E}">
        <p14:creationId xmlns:p14="http://schemas.microsoft.com/office/powerpoint/2010/main" val="234386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3D19C-CE62-4199-AF9F-0EAC95ED21BC}"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ED8E8-F64C-4762-8569-8B6FFFAE83FB}" type="slidenum">
              <a:rPr lang="en-US" smtClean="0"/>
              <a:t>‹#›</a:t>
            </a:fld>
            <a:endParaRPr lang="en-US"/>
          </a:p>
        </p:txBody>
      </p:sp>
    </p:spTree>
    <p:extLst>
      <p:ext uri="{BB962C8B-B14F-4D97-AF65-F5344CB8AC3E}">
        <p14:creationId xmlns:p14="http://schemas.microsoft.com/office/powerpoint/2010/main" val="2259539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s://www.go365.com/"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wmf"/><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PEIA</a:t>
            </a:r>
            <a:br>
              <a:rPr lang="en-US" b="1" dirty="0"/>
            </a:br>
            <a:r>
              <a:rPr lang="en-US" b="1" dirty="0"/>
              <a:t>Public Hearings</a:t>
            </a:r>
            <a:br>
              <a:rPr lang="en-US" b="1" dirty="0"/>
            </a:br>
            <a:r>
              <a:rPr lang="en-US" b="1" dirty="0"/>
              <a:t>November 2017</a:t>
            </a:r>
          </a:p>
        </p:txBody>
      </p:sp>
      <p:sp>
        <p:nvSpPr>
          <p:cNvPr id="3" name="Subtitle 2"/>
          <p:cNvSpPr>
            <a:spLocks noGrp="1"/>
          </p:cNvSpPr>
          <p:nvPr>
            <p:ph type="subTitle" idx="1"/>
          </p:nvPr>
        </p:nvSpPr>
        <p:spPr/>
        <p:txBody>
          <a:bodyPr/>
          <a:lstStyle/>
          <a:p>
            <a:r>
              <a:rPr lang="en-US" dirty="0"/>
              <a:t>Benefits for Plan Year 2019</a:t>
            </a:r>
          </a:p>
          <a:p>
            <a:r>
              <a:rPr lang="en-US" dirty="0"/>
              <a:t>Calendar 2019 for Medicare Retirees</a:t>
            </a:r>
          </a:p>
          <a:p>
            <a:r>
              <a:rPr lang="en-US" dirty="0"/>
              <a:t>July 1, 2018 – June 30, 2019 for all others</a:t>
            </a:r>
          </a:p>
        </p:txBody>
      </p:sp>
      <p:sp>
        <p:nvSpPr>
          <p:cNvPr id="5" name="Slide Number Placeholder 4">
            <a:extLst>
              <a:ext uri="{FF2B5EF4-FFF2-40B4-BE49-F238E27FC236}">
                <a16:creationId xmlns:a16="http://schemas.microsoft.com/office/drawing/2014/main" id="{128F18E2-67E9-4EFD-8907-423D54E67EB6}"/>
              </a:ext>
            </a:extLst>
          </p:cNvPr>
          <p:cNvSpPr>
            <a:spLocks noGrp="1"/>
          </p:cNvSpPr>
          <p:nvPr>
            <p:ph type="sldNum" sz="quarter" idx="12"/>
          </p:nvPr>
        </p:nvSpPr>
        <p:spPr/>
        <p:txBody>
          <a:bodyPr/>
          <a:lstStyle/>
          <a:p>
            <a:fld id="{EF6ED8E8-F64C-4762-8569-8B6FFFAE83FB}" type="slidenum">
              <a:rPr lang="en-US" smtClean="0">
                <a:solidFill>
                  <a:schemeClr val="tx1"/>
                </a:solidFill>
              </a:rPr>
              <a:t>1</a:t>
            </a:fld>
            <a:endParaRPr lang="en-US" dirty="0">
              <a:solidFill>
                <a:schemeClr val="tx1"/>
              </a:solidFill>
            </a:endParaRPr>
          </a:p>
        </p:txBody>
      </p:sp>
      <p:pic>
        <p:nvPicPr>
          <p:cNvPr id="6" name="Picture 3" descr="C:\Users\e074026\AppData\Local\Microsoft\Windows\Temporary Internet Files\Content.Outlook\512XZ2M1\PEIAseal b-w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234" y="1436688"/>
            <a:ext cx="219117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09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C264F01-C10D-4611-82CA-8DD59464077C}"/>
              </a:ext>
            </a:extLst>
          </p:cNvPr>
          <p:cNvGraphicFramePr>
            <a:graphicFrameLocks noGrp="1"/>
          </p:cNvGraphicFramePr>
          <p:nvPr>
            <p:extLst>
              <p:ext uri="{D42A27DB-BD31-4B8C-83A1-F6EECF244321}">
                <p14:modId xmlns:p14="http://schemas.microsoft.com/office/powerpoint/2010/main" val="1681699628"/>
              </p:ext>
            </p:extLst>
          </p:nvPr>
        </p:nvGraphicFramePr>
        <p:xfrm>
          <a:off x="6307015" y="184483"/>
          <a:ext cx="5439514" cy="5747031"/>
        </p:xfrm>
        <a:graphic>
          <a:graphicData uri="http://schemas.openxmlformats.org/drawingml/2006/table">
            <a:tbl>
              <a:tblPr/>
              <a:tblGrid>
                <a:gridCol w="952255">
                  <a:extLst>
                    <a:ext uri="{9D8B030D-6E8A-4147-A177-3AD203B41FA5}">
                      <a16:colId xmlns:a16="http://schemas.microsoft.com/office/drawing/2014/main" val="2687054872"/>
                    </a:ext>
                  </a:extLst>
                </a:gridCol>
                <a:gridCol w="541211">
                  <a:extLst>
                    <a:ext uri="{9D8B030D-6E8A-4147-A177-3AD203B41FA5}">
                      <a16:colId xmlns:a16="http://schemas.microsoft.com/office/drawing/2014/main" val="3415839962"/>
                    </a:ext>
                  </a:extLst>
                </a:gridCol>
                <a:gridCol w="493256">
                  <a:extLst>
                    <a:ext uri="{9D8B030D-6E8A-4147-A177-3AD203B41FA5}">
                      <a16:colId xmlns:a16="http://schemas.microsoft.com/office/drawing/2014/main" val="86988966"/>
                    </a:ext>
                  </a:extLst>
                </a:gridCol>
                <a:gridCol w="493256">
                  <a:extLst>
                    <a:ext uri="{9D8B030D-6E8A-4147-A177-3AD203B41FA5}">
                      <a16:colId xmlns:a16="http://schemas.microsoft.com/office/drawing/2014/main" val="1911915008"/>
                    </a:ext>
                  </a:extLst>
                </a:gridCol>
                <a:gridCol w="493256">
                  <a:extLst>
                    <a:ext uri="{9D8B030D-6E8A-4147-A177-3AD203B41FA5}">
                      <a16:colId xmlns:a16="http://schemas.microsoft.com/office/drawing/2014/main" val="467507090"/>
                    </a:ext>
                  </a:extLst>
                </a:gridCol>
                <a:gridCol w="493256">
                  <a:extLst>
                    <a:ext uri="{9D8B030D-6E8A-4147-A177-3AD203B41FA5}">
                      <a16:colId xmlns:a16="http://schemas.microsoft.com/office/drawing/2014/main" val="1908108067"/>
                    </a:ext>
                  </a:extLst>
                </a:gridCol>
                <a:gridCol w="493256">
                  <a:extLst>
                    <a:ext uri="{9D8B030D-6E8A-4147-A177-3AD203B41FA5}">
                      <a16:colId xmlns:a16="http://schemas.microsoft.com/office/drawing/2014/main" val="106348017"/>
                    </a:ext>
                  </a:extLst>
                </a:gridCol>
                <a:gridCol w="493256">
                  <a:extLst>
                    <a:ext uri="{9D8B030D-6E8A-4147-A177-3AD203B41FA5}">
                      <a16:colId xmlns:a16="http://schemas.microsoft.com/office/drawing/2014/main" val="4111530312"/>
                    </a:ext>
                  </a:extLst>
                </a:gridCol>
                <a:gridCol w="493256">
                  <a:extLst>
                    <a:ext uri="{9D8B030D-6E8A-4147-A177-3AD203B41FA5}">
                      <a16:colId xmlns:a16="http://schemas.microsoft.com/office/drawing/2014/main" val="3797471497"/>
                    </a:ext>
                  </a:extLst>
                </a:gridCol>
                <a:gridCol w="493256">
                  <a:extLst>
                    <a:ext uri="{9D8B030D-6E8A-4147-A177-3AD203B41FA5}">
                      <a16:colId xmlns:a16="http://schemas.microsoft.com/office/drawing/2014/main" val="3358358117"/>
                    </a:ext>
                  </a:extLst>
                </a:gridCol>
              </a:tblGrid>
              <a:tr h="430452">
                <a:tc gridSpan="5">
                  <a:txBody>
                    <a:bodyPr/>
                    <a:lstStyle/>
                    <a:p>
                      <a:pPr algn="l" fontAlgn="b"/>
                      <a:r>
                        <a:rPr lang="en-US" sz="1100" b="1" i="0" u="none" strike="noStrike" dirty="0">
                          <a:solidFill>
                            <a:srgbClr val="0070C0"/>
                          </a:solidFill>
                          <a:effectLst/>
                          <a:latin typeface="Calibri" panose="020F0502020204030204" pitchFamily="34" charset="0"/>
                        </a:rPr>
                        <a:t>With Total Family Income for Family Coverage</a:t>
                      </a:r>
                    </a:p>
                    <a:p>
                      <a:pPr algn="l" fontAlgn="b"/>
                      <a:r>
                        <a:rPr lang="en-US" sz="1100" b="1" i="0" u="none" strike="noStrike" dirty="0">
                          <a:solidFill>
                            <a:srgbClr val="0070C0"/>
                          </a:solidFill>
                          <a:effectLst/>
                          <a:latin typeface="Calibri" panose="020F0502020204030204" pitchFamily="34" charset="0"/>
                        </a:rPr>
                        <a:t>*employee/employee</a:t>
                      </a:r>
                      <a:r>
                        <a:rPr lang="en-US" sz="1100" b="1" i="0" u="none" strike="noStrike" baseline="0" dirty="0">
                          <a:solidFill>
                            <a:srgbClr val="0070C0"/>
                          </a:solidFill>
                          <a:effectLst/>
                          <a:latin typeface="Calibri" panose="020F0502020204030204" pitchFamily="34" charset="0"/>
                        </a:rPr>
                        <a:t> spouse discount will no longer be available</a:t>
                      </a:r>
                      <a:endParaRPr lang="en-US" sz="1100" b="1" i="0" u="none" strike="noStrike" dirty="0">
                        <a:solidFill>
                          <a:srgbClr val="0070C0"/>
                        </a:solidFill>
                        <a:effectLst/>
                        <a:latin typeface="Calibri" panose="020F0502020204030204" pitchFamily="34" charset="0"/>
                      </a:endParaRPr>
                    </a:p>
                  </a:txBody>
                  <a:tcPr marL="7313" marR="7313" marT="731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extLst>
                  <a:ext uri="{0D108BD9-81ED-4DB2-BD59-A6C34878D82A}">
                    <a16:rowId xmlns:a16="http://schemas.microsoft.com/office/drawing/2014/main" val="2443379599"/>
                  </a:ext>
                </a:extLst>
              </a:tr>
              <a:tr h="153994">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extLst>
                  <a:ext uri="{0D108BD9-81ED-4DB2-BD59-A6C34878D82A}">
                    <a16:rowId xmlns:a16="http://schemas.microsoft.com/office/drawing/2014/main" val="1599403259"/>
                  </a:ext>
                </a:extLst>
              </a:tr>
              <a:tr h="199025">
                <a:tc gridSpan="10">
                  <a:txBody>
                    <a:bodyPr/>
                    <a:lstStyle/>
                    <a:p>
                      <a:pPr algn="ctr" fontAlgn="b"/>
                      <a:r>
                        <a:rPr lang="en-US" sz="1500" b="1" i="0" u="sng" strike="noStrike">
                          <a:solidFill>
                            <a:srgbClr val="000000"/>
                          </a:solidFill>
                          <a:effectLst/>
                          <a:latin typeface="Times New Roman" panose="02020603050405020304" pitchFamily="18" charset="0"/>
                        </a:rPr>
                        <a:t>3 Tiers with TFI</a:t>
                      </a:r>
                    </a:p>
                  </a:txBody>
                  <a:tcPr marL="7313" marR="7313" marT="731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62540843"/>
                  </a:ext>
                </a:extLst>
              </a:tr>
              <a:tr h="109026">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313" marR="7313" marT="7313" marB="0" anchor="b">
                    <a:lnL>
                      <a:noFill/>
                    </a:lnL>
                    <a:lnR>
                      <a:noFill/>
                    </a:lnR>
                    <a:lnT>
                      <a:noFill/>
                    </a:lnT>
                    <a:lnB>
                      <a:noFill/>
                    </a:lnB>
                  </a:tcPr>
                </a:tc>
                <a:extLst>
                  <a:ext uri="{0D108BD9-81ED-4DB2-BD59-A6C34878D82A}">
                    <a16:rowId xmlns:a16="http://schemas.microsoft.com/office/drawing/2014/main" val="403073322"/>
                  </a:ext>
                </a:extLst>
              </a:tr>
              <a:tr h="160454">
                <a:tc gridSpan="10">
                  <a:txBody>
                    <a:bodyPr/>
                    <a:lstStyle/>
                    <a:p>
                      <a:pPr algn="ctr" fontAlgn="ctr"/>
                      <a:r>
                        <a:rPr lang="en-US" sz="1200" b="1" i="0" u="none" strike="noStrike" dirty="0">
                          <a:solidFill>
                            <a:srgbClr val="000000"/>
                          </a:solidFill>
                          <a:effectLst/>
                          <a:latin typeface="Times New Roman" panose="02020603050405020304" pitchFamily="18" charset="0"/>
                        </a:rPr>
                        <a:t>Single Coverage</a:t>
                      </a:r>
                    </a:p>
                  </a:txBody>
                  <a:tcPr marL="7313" marR="7313" marT="731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1988643"/>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Employee Salary</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900" b="0" i="0" u="none" strike="noStrike">
                          <a:solidFill>
                            <a:srgbClr val="000000"/>
                          </a:solidFill>
                          <a:effectLst/>
                          <a:latin typeface="Times New Roman" panose="02020603050405020304" pitchFamily="18" charset="0"/>
                        </a:rPr>
                        <a:t>Deductible</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0" i="0" u="none" strike="noStrike">
                          <a:solidFill>
                            <a:srgbClr val="000000"/>
                          </a:solidFill>
                          <a:effectLst/>
                          <a:latin typeface="Times New Roman" panose="02020603050405020304" pitchFamily="18" charset="0"/>
                        </a:rPr>
                        <a:t>Out-of-Pocket Maximum</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049962"/>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 </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900" b="0" i="0" u="sng" strike="noStrike" dirty="0">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8962434"/>
                  </a:ext>
                </a:extLst>
              </a:tr>
              <a:tr h="346820">
                <a:tc>
                  <a:txBody>
                    <a:bodyPr/>
                    <a:lstStyle/>
                    <a:p>
                      <a:pPr algn="l" fontAlgn="b"/>
                      <a:r>
                        <a:rPr lang="en-US" sz="900" b="0" i="0" u="none" strike="noStrike">
                          <a:solidFill>
                            <a:srgbClr val="000000"/>
                          </a:solidFill>
                          <a:effectLst/>
                          <a:latin typeface="Times New Roman" panose="02020603050405020304" pitchFamily="18" charset="0"/>
                        </a:rPr>
                        <a:t> $                          -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36,000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725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1,825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1,825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1453317"/>
                  </a:ext>
                </a:extLst>
              </a:tr>
              <a:tr h="346820">
                <a:tc>
                  <a:txBody>
                    <a:bodyPr/>
                    <a:lstStyle/>
                    <a:p>
                      <a:pPr algn="l" fontAlgn="b"/>
                      <a:r>
                        <a:rPr lang="en-US" sz="900" b="0" i="0" u="none" strike="noStrike">
                          <a:solidFill>
                            <a:srgbClr val="000000"/>
                          </a:solidFill>
                          <a:effectLst/>
                          <a:latin typeface="Times New Roman" panose="02020603050405020304" pitchFamily="18" charset="0"/>
                        </a:rPr>
                        <a:t> $                  36,001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62,500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475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725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475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2,525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2,525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6241890"/>
                  </a:ext>
                </a:extLst>
              </a:tr>
              <a:tr h="346820">
                <a:tc>
                  <a:txBody>
                    <a:bodyPr/>
                    <a:lstStyle/>
                    <a:p>
                      <a:pPr algn="l" fontAlgn="b"/>
                      <a:r>
                        <a:rPr lang="en-US" sz="900" b="0" i="0" u="none" strike="noStrike">
                          <a:solidFill>
                            <a:srgbClr val="000000"/>
                          </a:solidFill>
                          <a:effectLst/>
                          <a:latin typeface="Times New Roman" panose="02020603050405020304" pitchFamily="18" charset="0"/>
                        </a:rPr>
                        <a:t> $                  62,501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650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1,225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650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2,875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3,000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2,500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2,875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009672"/>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10308451"/>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2363417492"/>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2505460683"/>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10369992"/>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792606343"/>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2256710047"/>
                  </a:ext>
                </a:extLst>
              </a:tr>
              <a:tr h="121883">
                <a:tc>
                  <a:txBody>
                    <a:bodyPr/>
                    <a:lstStyle/>
                    <a:p>
                      <a:pPr algn="l" fontAlgn="b"/>
                      <a:endParaRPr lang="en-US" sz="900" b="0" i="0" u="none" strike="noStrike" dirty="0">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4108168445"/>
                  </a:ext>
                </a:extLst>
              </a:tr>
              <a:tr h="121883">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tc>
                  <a:txBody>
                    <a:bodyPr/>
                    <a:lstStyle/>
                    <a:p>
                      <a:pPr algn="l" fontAlgn="b"/>
                      <a:endParaRPr lang="en-US" sz="900" b="0" i="0" u="none" strike="noStrike">
                        <a:solidFill>
                          <a:srgbClr val="000000"/>
                        </a:solidFill>
                        <a:effectLst/>
                        <a:latin typeface="Times New Roman" panose="02020603050405020304" pitchFamily="18" charset="0"/>
                      </a:endParaRPr>
                    </a:p>
                  </a:txBody>
                  <a:tcPr marL="7313" marR="7313" marT="7313" marB="0" anchor="b">
                    <a:lnL>
                      <a:noFill/>
                    </a:lnL>
                    <a:lnR>
                      <a:noFill/>
                    </a:lnR>
                    <a:lnT>
                      <a:noFill/>
                    </a:lnT>
                    <a:lnB>
                      <a:noFill/>
                    </a:lnB>
                  </a:tcPr>
                </a:tc>
                <a:extLst>
                  <a:ext uri="{0D108BD9-81ED-4DB2-BD59-A6C34878D82A}">
                    <a16:rowId xmlns:a16="http://schemas.microsoft.com/office/drawing/2014/main" val="3551717274"/>
                  </a:ext>
                </a:extLst>
              </a:tr>
              <a:tr h="185697">
                <a:tc gridSpan="10">
                  <a:txBody>
                    <a:bodyPr/>
                    <a:lstStyle/>
                    <a:p>
                      <a:pPr algn="ctr" fontAlgn="ctr"/>
                      <a:r>
                        <a:rPr lang="en-US" sz="1200" b="1" i="0" u="none" strike="noStrike">
                          <a:solidFill>
                            <a:srgbClr val="000000"/>
                          </a:solidFill>
                          <a:effectLst/>
                          <a:latin typeface="Times New Roman" panose="02020603050405020304" pitchFamily="18" charset="0"/>
                        </a:rPr>
                        <a:t>Employee and Children and Family</a:t>
                      </a:r>
                    </a:p>
                  </a:txBody>
                  <a:tcPr marL="7313" marR="7313" marT="7313"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1271418"/>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Employee Salary</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900" b="0" i="0" u="none" strike="noStrike" dirty="0">
                          <a:solidFill>
                            <a:srgbClr val="000000"/>
                          </a:solidFill>
                          <a:effectLst/>
                          <a:latin typeface="Times New Roman" panose="02020603050405020304" pitchFamily="18" charset="0"/>
                        </a:rPr>
                        <a:t>Deductible</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0" i="0" u="none" strike="noStrike">
                          <a:solidFill>
                            <a:srgbClr val="000000"/>
                          </a:solidFill>
                          <a:effectLst/>
                          <a:latin typeface="Times New Roman" panose="02020603050405020304" pitchFamily="18" charset="0"/>
                        </a:rPr>
                        <a:t>Out-of-Pocket Maximum</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339416"/>
                  </a:ext>
                </a:extLst>
              </a:tr>
              <a:tr h="233232">
                <a:tc gridSpan="2">
                  <a:txBody>
                    <a:bodyPr/>
                    <a:lstStyle/>
                    <a:p>
                      <a:pPr algn="ctr" fontAlgn="b"/>
                      <a:r>
                        <a:rPr lang="en-US" sz="900" b="0" i="0" u="none" strike="noStrike">
                          <a:solidFill>
                            <a:srgbClr val="000000"/>
                          </a:solidFill>
                          <a:effectLst/>
                          <a:latin typeface="Times New Roman" panose="02020603050405020304" pitchFamily="18" charset="0"/>
                        </a:rPr>
                        <a:t> </a:t>
                      </a:r>
                    </a:p>
                  </a:txBody>
                  <a:tcPr marL="7313" marR="7313" marT="73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900" b="0" i="0" u="sng" strike="noStrike">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dirty="0">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A</a:t>
                      </a:r>
                    </a:p>
                  </a:txBody>
                  <a:tcPr marL="7313" marR="7313" marT="7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B</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C</a:t>
                      </a:r>
                    </a:p>
                  </a:txBody>
                  <a:tcPr marL="7313" marR="7313" marT="73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sng" strike="noStrike">
                          <a:solidFill>
                            <a:srgbClr val="000000"/>
                          </a:solidFill>
                          <a:effectLst/>
                          <a:latin typeface="Times New Roman" panose="02020603050405020304" pitchFamily="18" charset="0"/>
                        </a:rPr>
                        <a:t>Plan D</a:t>
                      </a:r>
                    </a:p>
                  </a:txBody>
                  <a:tcPr marL="7313" marR="7313" marT="7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1266867"/>
                  </a:ext>
                </a:extLst>
              </a:tr>
              <a:tr h="346820">
                <a:tc>
                  <a:txBody>
                    <a:bodyPr/>
                    <a:lstStyle/>
                    <a:p>
                      <a:pPr algn="l" fontAlgn="b"/>
                      <a:r>
                        <a:rPr lang="en-US" sz="900" b="0" i="0" u="none" strike="noStrike">
                          <a:solidFill>
                            <a:srgbClr val="000000"/>
                          </a:solidFill>
                          <a:effectLst/>
                          <a:latin typeface="Times New Roman" panose="02020603050405020304" pitchFamily="18" charset="0"/>
                        </a:rPr>
                        <a:t> $                          -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36,000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700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1,450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2,600 </a:t>
                      </a:r>
                    </a:p>
                  </a:txBody>
                  <a:tcPr marL="7313" marR="7313" marT="7313" marB="0" anchor="b">
                    <a:lnL>
                      <a:noFill/>
                    </a:lnL>
                    <a:lnR>
                      <a:noFill/>
                    </a:lnR>
                    <a:lnT>
                      <a:noFill/>
                    </a:lnT>
                    <a:lnB>
                      <a:noFill/>
                    </a:lnB>
                  </a:tcPr>
                </a:tc>
                <a:tc>
                  <a:txBody>
                    <a:bodyPr/>
                    <a:lstStyle/>
                    <a:p>
                      <a:pPr algn="l" fontAlgn="b"/>
                      <a:r>
                        <a:rPr lang="en-US" sz="900" b="0" i="0" u="none" strike="noStrike" dirty="0">
                          <a:solidFill>
                            <a:srgbClr val="000000"/>
                          </a:solidFill>
                          <a:effectLst/>
                          <a:latin typeface="Times New Roman" panose="02020603050405020304" pitchFamily="18" charset="0"/>
                        </a:rPr>
                        <a:t> $      700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3,650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6772417"/>
                  </a:ext>
                </a:extLst>
              </a:tr>
              <a:tr h="346820">
                <a:tc>
                  <a:txBody>
                    <a:bodyPr/>
                    <a:lstStyle/>
                    <a:p>
                      <a:pPr algn="l" fontAlgn="b"/>
                      <a:r>
                        <a:rPr lang="en-US" sz="900" b="0" i="0" u="none" strike="noStrike">
                          <a:solidFill>
                            <a:srgbClr val="000000"/>
                          </a:solidFill>
                          <a:effectLst/>
                          <a:latin typeface="Times New Roman" panose="02020603050405020304" pitchFamily="18" charset="0"/>
                        </a:rPr>
                        <a:t> $                  36,001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62,500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950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1,450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2,600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950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5,050 </a:t>
                      </a:r>
                    </a:p>
                  </a:txBody>
                  <a:tcPr marL="7313" marR="7313" marT="731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6,000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5,000 </a:t>
                      </a:r>
                    </a:p>
                  </a:txBody>
                  <a:tcPr marL="7313" marR="7313" marT="7313"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panose="02020603050405020304" pitchFamily="18" charset="0"/>
                        </a:rPr>
                        <a:t> $   5,050 </a:t>
                      </a:r>
                    </a:p>
                  </a:txBody>
                  <a:tcPr marL="7313" marR="7313" marT="7313"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7875138"/>
                  </a:ext>
                </a:extLst>
              </a:tr>
              <a:tr h="346820">
                <a:tc>
                  <a:txBody>
                    <a:bodyPr/>
                    <a:lstStyle/>
                    <a:p>
                      <a:pPr algn="l" fontAlgn="b"/>
                      <a:r>
                        <a:rPr lang="en-US" sz="900" b="0" i="0" u="none" strike="noStrike">
                          <a:solidFill>
                            <a:srgbClr val="000000"/>
                          </a:solidFill>
                          <a:effectLst/>
                          <a:latin typeface="Times New Roman" panose="02020603050405020304" pitchFamily="18" charset="0"/>
                        </a:rPr>
                        <a:t> $                  62,501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2,450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2,600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1,300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5,750 </a:t>
                      </a:r>
                    </a:p>
                  </a:txBody>
                  <a:tcPr marL="7313" marR="7313" marT="7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6,000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panose="02020603050405020304" pitchFamily="18" charset="0"/>
                        </a:rPr>
                        <a:t> $   5,000 </a:t>
                      </a:r>
                    </a:p>
                  </a:txBody>
                  <a:tcPr marL="7313" marR="7313" marT="73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   5,750 </a:t>
                      </a:r>
                    </a:p>
                  </a:txBody>
                  <a:tcPr marL="7313" marR="7313" marT="7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876944"/>
                  </a:ext>
                </a:extLst>
              </a:tr>
            </a:tbl>
          </a:graphicData>
        </a:graphic>
      </p:graphicFrame>
      <p:sp>
        <p:nvSpPr>
          <p:cNvPr id="3" name="TextBox 2"/>
          <p:cNvSpPr txBox="1"/>
          <p:nvPr/>
        </p:nvSpPr>
        <p:spPr>
          <a:xfrm>
            <a:off x="6307015" y="5931514"/>
            <a:ext cx="5536734" cy="577081"/>
          </a:xfrm>
          <a:prstGeom prst="rect">
            <a:avLst/>
          </a:prstGeom>
          <a:noFill/>
        </p:spPr>
        <p:txBody>
          <a:bodyPr wrap="square" rtlCol="0">
            <a:spAutoFit/>
          </a:bodyPr>
          <a:lstStyle/>
          <a:p>
            <a:r>
              <a:rPr lang="en-US" sz="1050" b="1" dirty="0"/>
              <a:t>*The example numbers in the charts above are for illustrative purposes only and meant to provide general guidance.  These estimated numbers are subject to change based on several factors, and the final values will be published in the 2018 Shopper’s Guide.</a:t>
            </a:r>
            <a:endParaRPr lang="en-US" sz="105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3917406"/>
              </p:ext>
            </p:extLst>
          </p:nvPr>
        </p:nvGraphicFramePr>
        <p:xfrm>
          <a:off x="898496" y="81264"/>
          <a:ext cx="4563612" cy="6378111"/>
        </p:xfrm>
        <a:graphic>
          <a:graphicData uri="http://schemas.openxmlformats.org/drawingml/2006/table">
            <a:tbl>
              <a:tblPr/>
              <a:tblGrid>
                <a:gridCol w="984780">
                  <a:extLst>
                    <a:ext uri="{9D8B030D-6E8A-4147-A177-3AD203B41FA5}">
                      <a16:colId xmlns:a16="http://schemas.microsoft.com/office/drawing/2014/main" val="979501724"/>
                    </a:ext>
                  </a:extLst>
                </a:gridCol>
                <a:gridCol w="984780">
                  <a:extLst>
                    <a:ext uri="{9D8B030D-6E8A-4147-A177-3AD203B41FA5}">
                      <a16:colId xmlns:a16="http://schemas.microsoft.com/office/drawing/2014/main" val="1899333096"/>
                    </a:ext>
                  </a:extLst>
                </a:gridCol>
                <a:gridCol w="648513">
                  <a:extLst>
                    <a:ext uri="{9D8B030D-6E8A-4147-A177-3AD203B41FA5}">
                      <a16:colId xmlns:a16="http://schemas.microsoft.com/office/drawing/2014/main" val="558498483"/>
                    </a:ext>
                  </a:extLst>
                </a:gridCol>
                <a:gridCol w="648513">
                  <a:extLst>
                    <a:ext uri="{9D8B030D-6E8A-4147-A177-3AD203B41FA5}">
                      <a16:colId xmlns:a16="http://schemas.microsoft.com/office/drawing/2014/main" val="3350009837"/>
                    </a:ext>
                  </a:extLst>
                </a:gridCol>
                <a:gridCol w="648513">
                  <a:extLst>
                    <a:ext uri="{9D8B030D-6E8A-4147-A177-3AD203B41FA5}">
                      <a16:colId xmlns:a16="http://schemas.microsoft.com/office/drawing/2014/main" val="2104906436"/>
                    </a:ext>
                  </a:extLst>
                </a:gridCol>
                <a:gridCol w="648513">
                  <a:extLst>
                    <a:ext uri="{9D8B030D-6E8A-4147-A177-3AD203B41FA5}">
                      <a16:colId xmlns:a16="http://schemas.microsoft.com/office/drawing/2014/main" val="284744848"/>
                    </a:ext>
                  </a:extLst>
                </a:gridCol>
              </a:tblGrid>
              <a:tr h="88310">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4889" marR="4889" marT="4889" marB="0" anchor="b">
                    <a:lnL>
                      <a:noFill/>
                    </a:lnL>
                    <a:lnR>
                      <a:noFill/>
                    </a:lnR>
                    <a:lnT>
                      <a:noFill/>
                    </a:lnT>
                    <a:lnB>
                      <a:noFill/>
                    </a:lnB>
                  </a:tcPr>
                </a:tc>
                <a:extLst>
                  <a:ext uri="{0D108BD9-81ED-4DB2-BD59-A6C34878D82A}">
                    <a16:rowId xmlns:a16="http://schemas.microsoft.com/office/drawing/2014/main" val="2081890036"/>
                  </a:ext>
                </a:extLst>
              </a:tr>
              <a:tr h="144195">
                <a:tc gridSpan="6">
                  <a:txBody>
                    <a:bodyPr/>
                    <a:lstStyle/>
                    <a:p>
                      <a:pPr algn="ctr" fontAlgn="b"/>
                      <a:r>
                        <a:rPr lang="en-US" sz="1000" b="1" i="0" u="sng" strike="noStrike" dirty="0">
                          <a:solidFill>
                            <a:srgbClr val="000000"/>
                          </a:solidFill>
                          <a:effectLst/>
                          <a:latin typeface="Times New Roman" panose="02020603050405020304" pitchFamily="18" charset="0"/>
                        </a:rPr>
                        <a:t>Proposed Single + Dependent Premiums</a:t>
                      </a:r>
                    </a:p>
                  </a:txBody>
                  <a:tcPr marL="4889" marR="4889" marT="488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700975"/>
                  </a:ext>
                </a:extLst>
              </a:tr>
              <a:tr h="423620">
                <a:tc>
                  <a:txBody>
                    <a:bodyPr/>
                    <a:lstStyle/>
                    <a:p>
                      <a:pPr algn="l" fontAlgn="b"/>
                      <a:endParaRPr lang="en-US" sz="6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ctr" fontAlgn="b"/>
                      <a:r>
                        <a:rPr lang="en-US" sz="1000" b="0" i="0" u="none" strike="noStrike" dirty="0">
                          <a:solidFill>
                            <a:srgbClr val="000000"/>
                          </a:solidFill>
                          <a:effectLst/>
                          <a:latin typeface="Times New Roman" panose="02020603050405020304" pitchFamily="18" charset="0"/>
                        </a:rPr>
                        <a:t>Revenue Neutral with TFI</a:t>
                      </a: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extLst>
                  <a:ext uri="{0D108BD9-81ED-4DB2-BD59-A6C34878D82A}">
                    <a16:rowId xmlns:a16="http://schemas.microsoft.com/office/drawing/2014/main" val="1041091251"/>
                  </a:ext>
                </a:extLst>
              </a:tr>
              <a:tr h="144195">
                <a:tc gridSpan="6">
                  <a:txBody>
                    <a:bodyPr/>
                    <a:lstStyle/>
                    <a:p>
                      <a:pPr algn="ctr" fontAlgn="ctr"/>
                      <a:r>
                        <a:rPr lang="en-US" sz="1000" b="1" i="0" u="none" strike="noStrike" dirty="0">
                          <a:solidFill>
                            <a:srgbClr val="000000"/>
                          </a:solidFill>
                          <a:effectLst/>
                          <a:latin typeface="Times New Roman" panose="02020603050405020304" pitchFamily="18" charset="0"/>
                        </a:rPr>
                        <a:t>Single and EE/CH Coverage</a:t>
                      </a:r>
                    </a:p>
                  </a:txBody>
                  <a:tcPr marL="4889" marR="4889" marT="488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2548129"/>
                  </a:ext>
                </a:extLst>
              </a:tr>
              <a:tr h="144195">
                <a:tc gridSpan="2">
                  <a:txBody>
                    <a:bodyPr/>
                    <a:lstStyle/>
                    <a:p>
                      <a:pPr algn="ctr" fontAlgn="b"/>
                      <a:r>
                        <a:rPr lang="en-US" sz="1000" b="0" i="0" u="none" strike="noStrike" dirty="0">
                          <a:solidFill>
                            <a:srgbClr val="000000"/>
                          </a:solidFill>
                          <a:effectLst/>
                          <a:latin typeface="Times New Roman" panose="02020603050405020304" pitchFamily="18" charset="0"/>
                        </a:rPr>
                        <a:t>Employee Salary</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000" b="0" i="0" u="none" strike="noStrike">
                          <a:solidFill>
                            <a:srgbClr val="000000"/>
                          </a:solidFill>
                          <a:effectLst/>
                          <a:latin typeface="Times New Roman" panose="02020603050405020304" pitchFamily="18" charset="0"/>
                        </a:rPr>
                        <a:t>Employee Premiums</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8739067"/>
                  </a:ext>
                </a:extLst>
              </a:tr>
              <a:tr h="144195">
                <a:tc gridSpan="2">
                  <a:txBody>
                    <a:bodyPr/>
                    <a:lstStyle/>
                    <a:p>
                      <a:pPr algn="ctr"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000" b="0" i="0" u="sng" strike="noStrike">
                          <a:solidFill>
                            <a:srgbClr val="000000"/>
                          </a:solidFill>
                          <a:effectLst/>
                          <a:latin typeface="Times New Roman" panose="02020603050405020304" pitchFamily="18" charset="0"/>
                        </a:rPr>
                        <a:t>Plan A</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B</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C</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D</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2526505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36,000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44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53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15721057"/>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36,001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62,500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94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79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9289212"/>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62,501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147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78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125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66850096"/>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25554492"/>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2046070"/>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0790203"/>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42024635"/>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099497"/>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8871441"/>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304686"/>
                  </a:ext>
                </a:extLst>
              </a:tr>
              <a:tr h="144195">
                <a:tc>
                  <a:txBody>
                    <a:bodyPr/>
                    <a:lstStyle/>
                    <a:p>
                      <a:pPr algn="l" fontAlgn="b"/>
                      <a:endParaRPr lang="en-US" sz="6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70333456"/>
                  </a:ext>
                </a:extLst>
              </a:tr>
              <a:tr h="144195">
                <a:tc gridSpan="6">
                  <a:txBody>
                    <a:bodyPr/>
                    <a:lstStyle/>
                    <a:p>
                      <a:pPr algn="ctr" fontAlgn="ctr"/>
                      <a:r>
                        <a:rPr lang="en-US" sz="1000" b="1" i="0" u="none" strike="noStrike" dirty="0">
                          <a:solidFill>
                            <a:srgbClr val="000000"/>
                          </a:solidFill>
                          <a:effectLst/>
                          <a:latin typeface="Times New Roman" panose="02020603050405020304" pitchFamily="18" charset="0"/>
                        </a:rPr>
                        <a:t>Family Coverage (Policy Holder</a:t>
                      </a:r>
                      <a:r>
                        <a:rPr lang="en-US" sz="1000" b="1" i="0" u="none" strike="noStrike" baseline="0" dirty="0">
                          <a:solidFill>
                            <a:srgbClr val="000000"/>
                          </a:solidFill>
                          <a:effectLst/>
                          <a:latin typeface="Times New Roman" panose="02020603050405020304" pitchFamily="18" charset="0"/>
                        </a:rPr>
                        <a:t> </a:t>
                      </a:r>
                      <a:r>
                        <a:rPr lang="en-US" sz="1000" b="1" i="0" u="none" strike="noStrike" dirty="0">
                          <a:solidFill>
                            <a:srgbClr val="000000"/>
                          </a:solidFill>
                          <a:effectLst/>
                          <a:latin typeface="Times New Roman" panose="02020603050405020304" pitchFamily="18" charset="0"/>
                        </a:rPr>
                        <a:t>Total Family Income)</a:t>
                      </a:r>
                    </a:p>
                  </a:txBody>
                  <a:tcPr marL="4889" marR="4889" marT="488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5935385"/>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dirty="0">
                          <a:solidFill>
                            <a:srgbClr val="000000"/>
                          </a:solidFill>
                          <a:effectLst/>
                          <a:latin typeface="Times New Roman" panose="02020603050405020304" pitchFamily="18" charset="0"/>
                        </a:rPr>
                        <a:t>Plan A</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B</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C</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sng" strike="noStrike">
                          <a:solidFill>
                            <a:srgbClr val="000000"/>
                          </a:solidFill>
                          <a:effectLst/>
                          <a:latin typeface="Times New Roman" panose="02020603050405020304" pitchFamily="18" charset="0"/>
                        </a:rPr>
                        <a:t>Plan D</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8100222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36,000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64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44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53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77453792"/>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36,001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62,500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94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79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5322906"/>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           62,501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147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78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125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96771998"/>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47125012"/>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11694546"/>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8609873"/>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88543996"/>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8122380"/>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2372697"/>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4211384"/>
                  </a:ext>
                </a:extLst>
              </a:tr>
              <a:tr h="144195">
                <a:tc gridSpan="3">
                  <a:txBody>
                    <a:bodyPr/>
                    <a:lstStyle/>
                    <a:p>
                      <a:pPr algn="l" fontAlgn="b"/>
                      <a:r>
                        <a:rPr lang="en-US" sz="1000" b="0" i="1" u="none" strike="noStrike">
                          <a:solidFill>
                            <a:srgbClr val="000000"/>
                          </a:solidFill>
                          <a:effectLst/>
                          <a:latin typeface="Times New Roman" panose="02020603050405020304" pitchFamily="18" charset="0"/>
                        </a:rPr>
                        <a:t> Additional Premiums for policy Members: </a:t>
                      </a:r>
                    </a:p>
                  </a:txBody>
                  <a:tcPr marL="4889" marR="4889" marT="488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dirty="0">
                          <a:solidFill>
                            <a:srgbClr val="000000"/>
                          </a:solidFill>
                          <a:effectLst/>
                          <a:latin typeface="Times New Roman" panose="02020603050405020304" pitchFamily="18" charset="0"/>
                        </a:rPr>
                        <a:t> </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73327180"/>
                  </a:ext>
                </a:extLst>
              </a:tr>
              <a:tr h="144195">
                <a:tc gridSpan="2">
                  <a:txBody>
                    <a:bodyPr/>
                    <a:lstStyle/>
                    <a:p>
                      <a:pPr algn="l" fontAlgn="b"/>
                      <a:r>
                        <a:rPr lang="en-US" sz="1000" b="1" i="0" u="none" strike="noStrike">
                          <a:solidFill>
                            <a:srgbClr val="000000"/>
                          </a:solidFill>
                          <a:effectLst/>
                          <a:latin typeface="Times New Roman" panose="02020603050405020304" pitchFamily="18" charset="0"/>
                        </a:rPr>
                        <a:t> Dependent Premiums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1744095"/>
                  </a:ext>
                </a:extLst>
              </a:tr>
              <a:tr h="144195">
                <a:tc gridSpan="2">
                  <a:txBody>
                    <a:bodyPr/>
                    <a:lstStyle/>
                    <a:p>
                      <a:pPr algn="l" fontAlgn="b"/>
                      <a:r>
                        <a:rPr lang="en-US" sz="1000" b="0" i="0" u="none" strike="noStrike">
                          <a:solidFill>
                            <a:srgbClr val="000000"/>
                          </a:solidFill>
                          <a:effectLst/>
                          <a:latin typeface="Times New Roman" panose="02020603050405020304" pitchFamily="18" charset="0"/>
                        </a:rPr>
                        <a:t> Dependent Under Age 21 (3 max)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Times New Roman" panose="02020603050405020304" pitchFamily="18" charset="0"/>
                        </a:rPr>
                        <a:t> $        51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30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46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43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72013532"/>
                  </a:ext>
                </a:extLst>
              </a:tr>
              <a:tr h="144195">
                <a:tc gridSpan="2">
                  <a:txBody>
                    <a:bodyPr/>
                    <a:lstStyle/>
                    <a:p>
                      <a:pPr algn="l" fontAlgn="b"/>
                      <a:r>
                        <a:rPr lang="en-US" sz="1000" b="0" i="0" u="none" strike="noStrike">
                          <a:solidFill>
                            <a:srgbClr val="000000"/>
                          </a:solidFill>
                          <a:effectLst/>
                          <a:latin typeface="Times New Roman" panose="02020603050405020304" pitchFamily="18" charset="0"/>
                        </a:rPr>
                        <a:t> Dependent Age 21+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Times New Roman" panose="02020603050405020304" pitchFamily="18" charset="0"/>
                        </a:rPr>
                        <a:t> $        73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43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66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61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44602504"/>
                  </a:ext>
                </a:extLst>
              </a:tr>
              <a:tr h="144195">
                <a:tc>
                  <a:txBody>
                    <a:bodyPr/>
                    <a:lstStyle/>
                    <a:p>
                      <a:pPr algn="l" fontAlgn="b"/>
                      <a:r>
                        <a:rPr lang="en-US" sz="600" b="0" i="0" u="none" strike="noStrike" dirty="0">
                          <a:solidFill>
                            <a:srgbClr val="000000"/>
                          </a:solidFill>
                          <a:effectLst/>
                          <a:latin typeface="Times New Roman" panose="02020603050405020304" pitchFamily="18" charset="0"/>
                        </a:rPr>
                        <a:t> </a:t>
                      </a:r>
                      <a:r>
                        <a:rPr lang="en-US" sz="1000" b="0" i="0" u="none" strike="noStrike" dirty="0">
                          <a:solidFill>
                            <a:srgbClr val="000000"/>
                          </a:solidFill>
                          <a:effectLst/>
                          <a:latin typeface="Times New Roman" panose="02020603050405020304" pitchFamily="18" charset="0"/>
                        </a:rPr>
                        <a:t>Spouse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146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85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132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122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1481162"/>
                  </a:ext>
                </a:extLst>
              </a:tr>
              <a:tr h="144195">
                <a:tc>
                  <a:txBody>
                    <a:bodyPr/>
                    <a:lstStyle/>
                    <a:p>
                      <a:pPr algn="l" fontAlgn="b"/>
                      <a:r>
                        <a:rPr lang="en-US" sz="600" b="0" i="0" u="none" strike="noStrike">
                          <a:solidFill>
                            <a:srgbClr val="000000"/>
                          </a:solidFill>
                          <a:effectLst/>
                          <a:latin typeface="Times New Roman" panose="02020603050405020304" pitchFamily="18" charset="0"/>
                        </a:rPr>
                        <a:t>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50472387"/>
                  </a:ext>
                </a:extLst>
              </a:tr>
              <a:tr h="144195">
                <a:tc gridSpan="2">
                  <a:txBody>
                    <a:bodyPr/>
                    <a:lstStyle/>
                    <a:p>
                      <a:pPr algn="l" fontAlgn="b"/>
                      <a:r>
                        <a:rPr lang="en-US" sz="1000" b="1" i="0" u="none" strike="noStrike">
                          <a:solidFill>
                            <a:srgbClr val="000000"/>
                          </a:solidFill>
                          <a:effectLst/>
                          <a:latin typeface="Times New Roman" panose="02020603050405020304" pitchFamily="18" charset="0"/>
                        </a:rPr>
                        <a:t> Employer Premiums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582627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Single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454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322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375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390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4384948"/>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Two </a:t>
                      </a:r>
                    </a:p>
                  </a:txBody>
                  <a:tcPr marL="4889" marR="4889" marT="488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568 </a:t>
                      </a:r>
                    </a:p>
                  </a:txBody>
                  <a:tcPr marL="4889" marR="4889" marT="4889" marB="0" anchor="b">
                    <a:lnL>
                      <a:noFill/>
                    </a:lnL>
                    <a:lnR>
                      <a:noFill/>
                    </a:lnR>
                    <a:lnT>
                      <a:noFill/>
                    </a:lnT>
                    <a:lnB>
                      <a:noFill/>
                    </a:lnB>
                  </a:tcPr>
                </a:tc>
                <a:tc>
                  <a:txBody>
                    <a:bodyPr/>
                    <a:lstStyle/>
                    <a:p>
                      <a:pPr algn="l" fontAlgn="b"/>
                      <a:r>
                        <a:rPr lang="en-US" sz="1000" b="0" i="0" u="none" strike="noStrike">
                          <a:solidFill>
                            <a:srgbClr val="000000"/>
                          </a:solidFill>
                          <a:effectLst/>
                          <a:latin typeface="Times New Roman" panose="02020603050405020304" pitchFamily="18" charset="0"/>
                        </a:rPr>
                        <a:t> $      402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469 </a:t>
                      </a:r>
                    </a:p>
                  </a:txBody>
                  <a:tcPr marL="4889" marR="4889" marT="4889" marB="0" anchor="b">
                    <a:lnL>
                      <a:noFill/>
                    </a:lnL>
                    <a:lnR>
                      <a:noFill/>
                    </a:lnR>
                    <a:lnT>
                      <a:noFill/>
                    </a:lnT>
                    <a:lnB>
                      <a:noFill/>
                    </a:lnB>
                  </a:tcPr>
                </a:tc>
                <a:tc>
                  <a:txBody>
                    <a:bodyPr/>
                    <a:lstStyle/>
                    <a:p>
                      <a:pPr algn="l" fontAlgn="b"/>
                      <a:r>
                        <a:rPr lang="en-US" sz="1000" b="0" i="0" u="none" strike="noStrike" dirty="0">
                          <a:solidFill>
                            <a:srgbClr val="000000"/>
                          </a:solidFill>
                          <a:effectLst/>
                          <a:latin typeface="Times New Roman" panose="02020603050405020304" pitchFamily="18" charset="0"/>
                        </a:rPr>
                        <a:t> $      487 </a:t>
                      </a:r>
                    </a:p>
                  </a:txBody>
                  <a:tcPr marL="4889" marR="4889" marT="488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6160650"/>
                  </a:ext>
                </a:extLst>
              </a:tr>
              <a:tr h="144195">
                <a:tc>
                  <a:txBody>
                    <a:bodyPr/>
                    <a:lstStyle/>
                    <a:p>
                      <a:pPr algn="l" fontAlgn="b"/>
                      <a:r>
                        <a:rPr lang="en-US" sz="1000" b="0" i="0" u="none" strike="noStrike" dirty="0">
                          <a:solidFill>
                            <a:srgbClr val="000000"/>
                          </a:solidFill>
                          <a:effectLst/>
                          <a:latin typeface="Times New Roman" panose="02020603050405020304" pitchFamily="18" charset="0"/>
                        </a:rPr>
                        <a:t> Three+ </a:t>
                      </a:r>
                    </a:p>
                  </a:txBody>
                  <a:tcPr marL="4889" marR="4889" marT="488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      994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      703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      821 </a:t>
                      </a:r>
                    </a:p>
                  </a:txBody>
                  <a:tcPr marL="4889" marR="4889" marT="488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Times New Roman" panose="02020603050405020304" pitchFamily="18" charset="0"/>
                        </a:rPr>
                        <a:t> $      853 </a:t>
                      </a:r>
                    </a:p>
                  </a:txBody>
                  <a:tcPr marL="4889" marR="4889" marT="48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329830"/>
                  </a:ext>
                </a:extLst>
              </a:tr>
            </a:tbl>
          </a:graphicData>
        </a:graphic>
      </p:graphicFrame>
      <p:sp>
        <p:nvSpPr>
          <p:cNvPr id="2" name="Slide Number Placeholder 1">
            <a:extLst>
              <a:ext uri="{FF2B5EF4-FFF2-40B4-BE49-F238E27FC236}">
                <a16:creationId xmlns:a16="http://schemas.microsoft.com/office/drawing/2014/main" id="{2E582E37-9755-4CBD-BE4B-8FEFE8BB10E1}"/>
              </a:ext>
            </a:extLst>
          </p:cNvPr>
          <p:cNvSpPr>
            <a:spLocks noGrp="1"/>
          </p:cNvSpPr>
          <p:nvPr>
            <p:ph type="sldNum" sz="quarter" idx="12"/>
          </p:nvPr>
        </p:nvSpPr>
        <p:spPr>
          <a:xfrm>
            <a:off x="10980750" y="6388155"/>
            <a:ext cx="373049" cy="365125"/>
          </a:xfrm>
        </p:spPr>
        <p:txBody>
          <a:bodyPr/>
          <a:lstStyle/>
          <a:p>
            <a:fld id="{EF6ED8E8-F64C-4762-8569-8B6FFFAE83FB}"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318095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6304" y="0"/>
            <a:ext cx="7719391" cy="6858000"/>
          </a:xfrm>
          <a:prstGeom prst="rect">
            <a:avLst/>
          </a:prstGeom>
        </p:spPr>
      </p:pic>
      <p:sp>
        <p:nvSpPr>
          <p:cNvPr id="3" name="TextBox 2"/>
          <p:cNvSpPr txBox="1"/>
          <p:nvPr/>
        </p:nvSpPr>
        <p:spPr>
          <a:xfrm>
            <a:off x="11054866" y="6354041"/>
            <a:ext cx="536895" cy="276999"/>
          </a:xfrm>
          <a:prstGeom prst="rect">
            <a:avLst/>
          </a:prstGeom>
          <a:noFill/>
        </p:spPr>
        <p:txBody>
          <a:bodyPr wrap="square" rtlCol="0">
            <a:spAutoFit/>
          </a:bodyPr>
          <a:lstStyle/>
          <a:p>
            <a:fld id="{2486D174-2561-4247-A949-39BD55CF249A}" type="slidenum">
              <a:rPr lang="en-US" sz="1200" smtClean="0"/>
              <a:t>11</a:t>
            </a:fld>
            <a:endParaRPr lang="en-US" sz="1200" dirty="0"/>
          </a:p>
        </p:txBody>
      </p:sp>
    </p:spTree>
    <p:extLst>
      <p:ext uri="{BB962C8B-B14F-4D97-AF65-F5344CB8AC3E}">
        <p14:creationId xmlns:p14="http://schemas.microsoft.com/office/powerpoint/2010/main" val="365180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C241-39A8-4622-ABA2-41DA020FAFB4}"/>
              </a:ext>
            </a:extLst>
          </p:cNvPr>
          <p:cNvSpPr>
            <a:spLocks noGrp="1"/>
          </p:cNvSpPr>
          <p:nvPr>
            <p:ph type="title"/>
          </p:nvPr>
        </p:nvSpPr>
        <p:spPr/>
        <p:txBody>
          <a:bodyPr/>
          <a:lstStyle/>
          <a:p>
            <a:r>
              <a:rPr lang="en-US" b="1" dirty="0"/>
              <a:t>How Do We Get Total Family Income?</a:t>
            </a:r>
          </a:p>
        </p:txBody>
      </p:sp>
      <p:sp>
        <p:nvSpPr>
          <p:cNvPr id="3" name="Content Placeholder 2">
            <a:extLst>
              <a:ext uri="{FF2B5EF4-FFF2-40B4-BE49-F238E27FC236}">
                <a16:creationId xmlns:a16="http://schemas.microsoft.com/office/drawing/2014/main" id="{641FA5BE-21D7-4076-BA1A-12D2BA8D8099}"/>
              </a:ext>
            </a:extLst>
          </p:cNvPr>
          <p:cNvSpPr>
            <a:spLocks noGrp="1"/>
          </p:cNvSpPr>
          <p:nvPr>
            <p:ph idx="1"/>
          </p:nvPr>
        </p:nvSpPr>
        <p:spPr>
          <a:xfrm>
            <a:off x="838200" y="1534602"/>
            <a:ext cx="10515600" cy="4818490"/>
          </a:xfrm>
        </p:spPr>
        <p:txBody>
          <a:bodyPr>
            <a:normAutofit fontScale="92500"/>
          </a:bodyPr>
          <a:lstStyle/>
          <a:p>
            <a:r>
              <a:rPr lang="en-US" dirty="0"/>
              <a:t>Only applies if the spouse is covered by PEIA</a:t>
            </a:r>
          </a:p>
          <a:p>
            <a:r>
              <a:rPr lang="en-US" dirty="0"/>
              <a:t>Total family income is defined as the sum of both married spouses adjusted gross income.</a:t>
            </a:r>
          </a:p>
          <a:p>
            <a:pPr lvl="1"/>
            <a:r>
              <a:rPr lang="en-US" dirty="0"/>
              <a:t>Example:</a:t>
            </a:r>
          </a:p>
          <a:p>
            <a:pPr lvl="2"/>
            <a:r>
              <a:rPr lang="en-US" dirty="0"/>
              <a:t>Line 37 of Form 1040</a:t>
            </a:r>
          </a:p>
          <a:p>
            <a:pPr lvl="2"/>
            <a:r>
              <a:rPr lang="en-US" dirty="0"/>
              <a:t>Line 6 of Form 1040EZ</a:t>
            </a:r>
          </a:p>
          <a:p>
            <a:pPr lvl="2"/>
            <a:r>
              <a:rPr lang="en-US" dirty="0"/>
              <a:t>Line 21 of Form 1040A</a:t>
            </a:r>
          </a:p>
          <a:p>
            <a:r>
              <a:rPr lang="en-US" dirty="0"/>
              <a:t>The family income number to be used will be the higher of actual policy holder salaries or the sum of the family adjusted gross income</a:t>
            </a:r>
          </a:p>
          <a:p>
            <a:r>
              <a:rPr lang="en-US" dirty="0"/>
              <a:t>A form will be available to report total family income.  Failure to provide total family income on this form will cause a default to the highest income and premium tier.</a:t>
            </a:r>
          </a:p>
        </p:txBody>
      </p:sp>
      <p:sp>
        <p:nvSpPr>
          <p:cNvPr id="4" name="Slide Number Placeholder 3">
            <a:extLst>
              <a:ext uri="{FF2B5EF4-FFF2-40B4-BE49-F238E27FC236}">
                <a16:creationId xmlns:a16="http://schemas.microsoft.com/office/drawing/2014/main" id="{EFD766BF-1733-4BCD-B189-FE283BA945E8}"/>
              </a:ext>
            </a:extLst>
          </p:cNvPr>
          <p:cNvSpPr>
            <a:spLocks noGrp="1"/>
          </p:cNvSpPr>
          <p:nvPr>
            <p:ph type="sldNum" sz="quarter" idx="12"/>
          </p:nvPr>
        </p:nvSpPr>
        <p:spPr/>
        <p:txBody>
          <a:bodyPr/>
          <a:lstStyle/>
          <a:p>
            <a:fld id="{EF6ED8E8-F64C-4762-8569-8B6FFFAE83FB}"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4213564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Non-Medicare Retiree and Special Medicare Plan  Proposal</a:t>
            </a:r>
          </a:p>
        </p:txBody>
      </p:sp>
      <p:sp>
        <p:nvSpPr>
          <p:cNvPr id="3" name="Content Placeholder 2"/>
          <p:cNvSpPr>
            <a:spLocks noGrp="1"/>
          </p:cNvSpPr>
          <p:nvPr>
            <p:ph idx="1"/>
          </p:nvPr>
        </p:nvSpPr>
        <p:spPr/>
        <p:txBody>
          <a:bodyPr/>
          <a:lstStyle/>
          <a:p>
            <a:r>
              <a:rPr lang="en-US" dirty="0"/>
              <a:t>2% Rate Increase</a:t>
            </a:r>
          </a:p>
          <a:p>
            <a:r>
              <a:rPr lang="en-US" dirty="0"/>
              <a:t>Remove pharmacy deductible </a:t>
            </a:r>
          </a:p>
          <a:p>
            <a:r>
              <a:rPr lang="en-US" dirty="0"/>
              <a:t>Change pharmacy 2nd tier, Preferred Brand, from $25/$30 to 30% coinsurance  ($25 minimum, $100 maximum per 30-day script)</a:t>
            </a:r>
          </a:p>
          <a:p>
            <a:pPr lvl="1"/>
            <a:r>
              <a:rPr lang="en-US" dirty="0"/>
              <a:t>90-day supply of Preferred Brand would be 30% coinsurance ($50 minimum and $200 maximum</a:t>
            </a:r>
          </a:p>
          <a:p>
            <a:r>
              <a:rPr lang="en-US" dirty="0"/>
              <a:t>Pay by Person</a:t>
            </a:r>
          </a:p>
          <a:p>
            <a:endParaRPr lang="en-US" dirty="0"/>
          </a:p>
        </p:txBody>
      </p:sp>
      <p:sp>
        <p:nvSpPr>
          <p:cNvPr id="4" name="Slide Number Placeholder 3">
            <a:extLst>
              <a:ext uri="{FF2B5EF4-FFF2-40B4-BE49-F238E27FC236}">
                <a16:creationId xmlns:a16="http://schemas.microsoft.com/office/drawing/2014/main" id="{9E328140-09D6-4015-9E92-8D54AC415DD7}"/>
              </a:ext>
            </a:extLst>
          </p:cNvPr>
          <p:cNvSpPr>
            <a:spLocks noGrp="1"/>
          </p:cNvSpPr>
          <p:nvPr>
            <p:ph type="sldNum" sz="quarter" idx="12"/>
          </p:nvPr>
        </p:nvSpPr>
        <p:spPr/>
        <p:txBody>
          <a:bodyPr/>
          <a:lstStyle/>
          <a:p>
            <a:fld id="{EF6ED8E8-F64C-4762-8569-8B6FFFAE83FB}"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3101573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Chart for Pay by Person Non-Medicare and  Special Medicare Retiree Plans</a:t>
            </a:r>
          </a:p>
        </p:txBody>
      </p:sp>
      <p:sp>
        <p:nvSpPr>
          <p:cNvPr id="3" name="TextBox 2"/>
          <p:cNvSpPr txBox="1"/>
          <p:nvPr/>
        </p:nvSpPr>
        <p:spPr>
          <a:xfrm>
            <a:off x="6568579" y="5549595"/>
            <a:ext cx="4496499" cy="707886"/>
          </a:xfrm>
          <a:prstGeom prst="rect">
            <a:avLst/>
          </a:prstGeom>
          <a:noFill/>
        </p:spPr>
        <p:txBody>
          <a:bodyPr wrap="square" rtlCol="0">
            <a:spAutoFit/>
          </a:bodyPr>
          <a:lstStyle/>
          <a:p>
            <a:r>
              <a:rPr lang="en-US" sz="1000" b="1" dirty="0"/>
              <a:t>*The example numbers in the charts above are for illustrative purposes only and meant to provide general guidance.  These estimated numbers are subject to change based on several factors, and the final values will be published in the 2018 Shopper’s Guide.</a:t>
            </a:r>
            <a:endParaRPr lang="en-US" sz="1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46486290"/>
              </p:ext>
            </p:extLst>
          </p:nvPr>
        </p:nvGraphicFramePr>
        <p:xfrm>
          <a:off x="6207854" y="2219484"/>
          <a:ext cx="5217951" cy="3170647"/>
        </p:xfrm>
        <a:graphic>
          <a:graphicData uri="http://schemas.openxmlformats.org/drawingml/2006/table">
            <a:tbl>
              <a:tblPr>
                <a:tableStyleId>{5C22544A-7EE6-4342-B048-85BDC9FD1C3A}</a:tableStyleId>
              </a:tblPr>
              <a:tblGrid>
                <a:gridCol w="3030235">
                  <a:extLst>
                    <a:ext uri="{9D8B030D-6E8A-4147-A177-3AD203B41FA5}">
                      <a16:colId xmlns:a16="http://schemas.microsoft.com/office/drawing/2014/main" val="3228454065"/>
                    </a:ext>
                  </a:extLst>
                </a:gridCol>
                <a:gridCol w="1093858">
                  <a:extLst>
                    <a:ext uri="{9D8B030D-6E8A-4147-A177-3AD203B41FA5}">
                      <a16:colId xmlns:a16="http://schemas.microsoft.com/office/drawing/2014/main" val="1333118789"/>
                    </a:ext>
                  </a:extLst>
                </a:gridCol>
                <a:gridCol w="1093858">
                  <a:extLst>
                    <a:ext uri="{9D8B030D-6E8A-4147-A177-3AD203B41FA5}">
                      <a16:colId xmlns:a16="http://schemas.microsoft.com/office/drawing/2014/main" val="2096991763"/>
                    </a:ext>
                  </a:extLst>
                </a:gridCol>
              </a:tblGrid>
              <a:tr h="492212">
                <a:tc>
                  <a:txBody>
                    <a:bodyPr/>
                    <a:lstStyle/>
                    <a:p>
                      <a:pPr algn="l" fontAlgn="t"/>
                      <a:r>
                        <a:rPr lang="en-US" sz="1200" u="none" strike="noStrike" dirty="0">
                          <a:effectLst/>
                        </a:rPr>
                        <a:t> </a:t>
                      </a:r>
                      <a:endParaRPr lang="en-US" sz="12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en-US" sz="1200" u="sng" strike="noStrike" dirty="0">
                          <a:effectLst/>
                        </a:rPr>
                        <a:t>Non-Medicare Retired</a:t>
                      </a:r>
                    </a:p>
                    <a:p>
                      <a:pPr algn="ctr" fontAlgn="b"/>
                      <a:r>
                        <a:rPr lang="en-US" sz="1200" u="sng" strike="noStrike" dirty="0">
                          <a:effectLst/>
                        </a:rPr>
                        <a:t>(Plan A)</a:t>
                      </a:r>
                      <a:endParaRPr lang="en-US" sz="1200" b="0" i="0" u="sng"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sng" strike="noStrike" dirty="0">
                          <a:effectLst/>
                        </a:rPr>
                        <a:t>Non-Medicare Retired</a:t>
                      </a:r>
                    </a:p>
                    <a:p>
                      <a:pPr algn="ctr" fontAlgn="b"/>
                      <a:r>
                        <a:rPr lang="en-US" sz="1200" u="sng" strike="noStrike" dirty="0">
                          <a:effectLst/>
                        </a:rPr>
                        <a:t>(Plan B)</a:t>
                      </a:r>
                      <a:endParaRPr lang="en-US" sz="1200" b="0" i="0" u="sng"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236925621"/>
                  </a:ext>
                </a:extLst>
              </a:tr>
              <a:tr h="178199">
                <a:tc>
                  <a:txBody>
                    <a:bodyPr/>
                    <a:lstStyle/>
                    <a:p>
                      <a:pPr algn="l"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570392158"/>
                  </a:ext>
                </a:extLst>
              </a:tr>
              <a:tr h="178199">
                <a:tc>
                  <a:txBody>
                    <a:bodyPr/>
                    <a:lstStyle/>
                    <a:p>
                      <a:pPr algn="l" fontAlgn="t"/>
                      <a:r>
                        <a:rPr lang="en-US" sz="1200" u="none" strike="noStrike" dirty="0">
                          <a:effectLst/>
                        </a:rPr>
                        <a:t>Unsubsidized Premium</a:t>
                      </a:r>
                      <a:endParaRPr lang="en-US" sz="12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$1,183</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$1,085</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261423710"/>
                  </a:ext>
                </a:extLst>
              </a:tr>
              <a:tr h="178199">
                <a:tc>
                  <a:txBody>
                    <a:bodyPr/>
                    <a:lstStyle/>
                    <a:p>
                      <a:pPr algn="l" fontAlgn="t"/>
                      <a:r>
                        <a:rPr lang="en-US" sz="1200" u="none" strike="noStrike">
                          <a:effectLst/>
                        </a:rPr>
                        <a:t>5-9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$948</a:t>
                      </a:r>
                      <a:endParaRPr lang="en-US" sz="12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$870</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378843725"/>
                  </a:ext>
                </a:extLst>
              </a:tr>
              <a:tr h="178199">
                <a:tc>
                  <a:txBody>
                    <a:bodyPr/>
                    <a:lstStyle/>
                    <a:p>
                      <a:pPr algn="l" fontAlgn="t"/>
                      <a:r>
                        <a:rPr lang="en-US" sz="1200" u="none" strike="noStrike">
                          <a:effectLst/>
                        </a:rPr>
                        <a:t>10-14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$730</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$671</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647179044"/>
                  </a:ext>
                </a:extLst>
              </a:tr>
              <a:tr h="178199">
                <a:tc>
                  <a:txBody>
                    <a:bodyPr/>
                    <a:lstStyle/>
                    <a:p>
                      <a:pPr algn="l" fontAlgn="t"/>
                      <a:r>
                        <a:rPr lang="en-US" sz="1200" u="none" strike="noStrike">
                          <a:effectLst/>
                        </a:rPr>
                        <a:t>15-19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$511</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$470</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210822698"/>
                  </a:ext>
                </a:extLst>
              </a:tr>
              <a:tr h="178199">
                <a:tc>
                  <a:txBody>
                    <a:bodyPr/>
                    <a:lstStyle/>
                    <a:p>
                      <a:pPr algn="l" fontAlgn="t"/>
                      <a:r>
                        <a:rPr lang="en-US" sz="1200" u="none" strike="noStrike">
                          <a:effectLst/>
                        </a:rPr>
                        <a:t>20-24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$383</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$352</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210695482"/>
                  </a:ext>
                </a:extLst>
              </a:tr>
              <a:tr h="178199">
                <a:tc>
                  <a:txBody>
                    <a:bodyPr/>
                    <a:lstStyle/>
                    <a:p>
                      <a:pPr algn="l" fontAlgn="t"/>
                      <a:r>
                        <a:rPr lang="en-US" sz="1200" u="none" strike="noStrike" dirty="0">
                          <a:effectLst/>
                        </a:rPr>
                        <a:t>25+ years</a:t>
                      </a:r>
                      <a:endParaRPr lang="en-US" sz="12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$297</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$272</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817979447"/>
                  </a:ext>
                </a:extLst>
              </a:tr>
              <a:tr h="178199">
                <a:tc>
                  <a:txBody>
                    <a:bodyPr/>
                    <a:lstStyle/>
                    <a:p>
                      <a:pPr algn="l"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598596419"/>
                  </a:ext>
                </a:extLst>
              </a:tr>
              <a:tr h="178199">
                <a:tc>
                  <a:txBody>
                    <a:bodyPr/>
                    <a:lstStyle/>
                    <a:p>
                      <a:pPr algn="l" fontAlgn="t"/>
                      <a:r>
                        <a:rPr lang="en-US" sz="1200" u="none" strike="noStrike">
                          <a:effectLst/>
                        </a:rPr>
                        <a:t>Non-Medicare Spouse</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$288</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$265</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409049101"/>
                  </a:ext>
                </a:extLst>
              </a:tr>
              <a:tr h="178199">
                <a:tc>
                  <a:txBody>
                    <a:bodyPr/>
                    <a:lstStyle/>
                    <a:p>
                      <a:pPr algn="l" fontAlgn="t"/>
                      <a:r>
                        <a:rPr lang="en-US" sz="1200" u="none" strike="noStrike">
                          <a:effectLst/>
                        </a:rPr>
                        <a:t>Medicare Spouse</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$115</a:t>
                      </a:r>
                      <a:endParaRPr lang="en-US" sz="12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$106</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4159680356"/>
                  </a:ext>
                </a:extLst>
              </a:tr>
              <a:tr h="199174">
                <a:tc>
                  <a:txBody>
                    <a:bodyPr/>
                    <a:lstStyle/>
                    <a:p>
                      <a:pPr algn="l" fontAlgn="t"/>
                      <a:r>
                        <a:rPr lang="en-US" sz="1200" u="none" strike="noStrike">
                          <a:effectLst/>
                        </a:rPr>
                        <a:t>Non-Medicare Dependent 21+</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$95</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$88</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481362700"/>
                  </a:ext>
                </a:extLst>
              </a:tr>
              <a:tr h="296853">
                <a:tc>
                  <a:txBody>
                    <a:bodyPr/>
                    <a:lstStyle/>
                    <a:p>
                      <a:pPr algn="l" fontAlgn="t"/>
                      <a:r>
                        <a:rPr lang="en-US" sz="1200" u="none" strike="noStrike">
                          <a:effectLst/>
                        </a:rPr>
                        <a:t>Non-Medicare Dependent Under 21 (3 max)</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$67</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$61</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880685081"/>
                  </a:ext>
                </a:extLst>
              </a:tr>
              <a:tr h="178199">
                <a:tc>
                  <a:txBody>
                    <a:bodyPr/>
                    <a:lstStyle/>
                    <a:p>
                      <a:pPr algn="l" fontAlgn="t"/>
                      <a:r>
                        <a:rPr lang="en-US" sz="1200" u="none" strike="noStrike">
                          <a:effectLst/>
                        </a:rPr>
                        <a:t>Medicare Dependent</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$104</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$95</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721372482"/>
                  </a:ext>
                </a:extLst>
              </a:tr>
            </a:tbl>
          </a:graphicData>
        </a:graphic>
      </p:graphicFrame>
      <p:sp>
        <p:nvSpPr>
          <p:cNvPr id="4" name="Slide Number Placeholder 3">
            <a:extLst>
              <a:ext uri="{FF2B5EF4-FFF2-40B4-BE49-F238E27FC236}">
                <a16:creationId xmlns:a16="http://schemas.microsoft.com/office/drawing/2014/main" id="{E2A03B73-2DA9-4B8C-A8E8-3C4F2DFF42FF}"/>
              </a:ext>
            </a:extLst>
          </p:cNvPr>
          <p:cNvSpPr>
            <a:spLocks noGrp="1"/>
          </p:cNvSpPr>
          <p:nvPr>
            <p:ph type="sldNum" sz="quarter" idx="12"/>
          </p:nvPr>
        </p:nvSpPr>
        <p:spPr/>
        <p:txBody>
          <a:bodyPr/>
          <a:lstStyle/>
          <a:p>
            <a:fld id="{EF6ED8E8-F64C-4762-8569-8B6FFFAE83FB}" type="slidenum">
              <a:rPr lang="en-US" smtClean="0">
                <a:solidFill>
                  <a:schemeClr val="tx1"/>
                </a:solidFill>
              </a:rPr>
              <a:t>14</a:t>
            </a:fld>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30385504"/>
              </p:ext>
            </p:extLst>
          </p:nvPr>
        </p:nvGraphicFramePr>
        <p:xfrm>
          <a:off x="1625334" y="2266219"/>
          <a:ext cx="3978511" cy="3919590"/>
        </p:xfrm>
        <a:graphic>
          <a:graphicData uri="http://schemas.openxmlformats.org/drawingml/2006/table">
            <a:tbl>
              <a:tblPr>
                <a:tableStyleId>{5C22544A-7EE6-4342-B048-85BDC9FD1C3A}</a:tableStyleId>
              </a:tblPr>
              <a:tblGrid>
                <a:gridCol w="3276421">
                  <a:extLst>
                    <a:ext uri="{9D8B030D-6E8A-4147-A177-3AD203B41FA5}">
                      <a16:colId xmlns:a16="http://schemas.microsoft.com/office/drawing/2014/main" val="1155780530"/>
                    </a:ext>
                  </a:extLst>
                </a:gridCol>
                <a:gridCol w="702090">
                  <a:extLst>
                    <a:ext uri="{9D8B030D-6E8A-4147-A177-3AD203B41FA5}">
                      <a16:colId xmlns:a16="http://schemas.microsoft.com/office/drawing/2014/main" val="342724022"/>
                    </a:ext>
                  </a:extLst>
                </a:gridCol>
              </a:tblGrid>
              <a:tr h="113283">
                <a:tc>
                  <a:txBody>
                    <a:bodyPr/>
                    <a:lstStyle/>
                    <a:p>
                      <a:pPr algn="l" fontAlgn="b"/>
                      <a:r>
                        <a:rPr lang="it-IT" sz="700" u="none" strike="noStrike">
                          <a:effectLst/>
                        </a:rPr>
                        <a:t>PEIA PPB non-Medicare Retiree Rates </a:t>
                      </a:r>
                      <a:endParaRPr lang="it-IT" sz="700" b="1"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698091186"/>
                  </a:ext>
                </a:extLst>
              </a:tr>
              <a:tr h="118947">
                <a:tc>
                  <a:txBody>
                    <a:bodyPr/>
                    <a:lstStyle/>
                    <a:p>
                      <a:pPr algn="l" fontAlgn="b"/>
                      <a:r>
                        <a:rPr lang="en-US" sz="700" u="none" strike="noStrike">
                          <a:effectLst/>
                        </a:rPr>
                        <a:t>Plan A</a:t>
                      </a:r>
                      <a:endParaRPr lang="en-US" sz="700" b="1"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423949886"/>
                  </a:ext>
                </a:extLst>
              </a:tr>
              <a:tr h="113283">
                <a:tc>
                  <a:txBody>
                    <a:bodyPr/>
                    <a:lstStyle/>
                    <a:p>
                      <a:pPr algn="l" fontAlgn="b"/>
                      <a:r>
                        <a:rPr lang="en-US" sz="700" u="none" strike="noStrike">
                          <a:effectLst/>
                        </a:rPr>
                        <a:t>Non Med Policyholder Only</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93450608"/>
                  </a:ext>
                </a:extLst>
              </a:tr>
              <a:tr h="113283">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05197641"/>
                  </a:ext>
                </a:extLst>
              </a:tr>
              <a:tr h="113283">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781311316"/>
                  </a:ext>
                </a:extLst>
              </a:tr>
              <a:tr h="11894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057130374"/>
                  </a:ext>
                </a:extLst>
              </a:tr>
              <a:tr h="118947">
                <a:tc>
                  <a:txBody>
                    <a:bodyPr/>
                    <a:lstStyle/>
                    <a:p>
                      <a:pPr algn="l" fontAlgn="b"/>
                      <a:r>
                        <a:rPr lang="en-US" sz="700" u="none" strike="noStrike">
                          <a:effectLst/>
                        </a:rPr>
                        <a:t>Hired After July 1, 2010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1,160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1597196557"/>
                  </a:ext>
                </a:extLst>
              </a:tr>
              <a:tr h="113283">
                <a:tc>
                  <a:txBody>
                    <a:bodyPr/>
                    <a:lstStyle/>
                    <a:p>
                      <a:pPr algn="l" fontAlgn="b"/>
                      <a:r>
                        <a:rPr lang="en-US" sz="700" u="none" strike="noStrike">
                          <a:effectLst/>
                        </a:rPr>
                        <a:t>5 to 9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929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106034814"/>
                  </a:ext>
                </a:extLst>
              </a:tr>
              <a:tr h="113283">
                <a:tc>
                  <a:txBody>
                    <a:bodyPr/>
                    <a:lstStyle/>
                    <a:p>
                      <a:pPr algn="l" fontAlgn="b"/>
                      <a:r>
                        <a:rPr lang="en-US" sz="700" u="none" strike="noStrike">
                          <a:effectLst/>
                        </a:rPr>
                        <a:t>10 to 14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716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568817916"/>
                  </a:ext>
                </a:extLst>
              </a:tr>
              <a:tr h="113283">
                <a:tc>
                  <a:txBody>
                    <a:bodyPr/>
                    <a:lstStyle/>
                    <a:p>
                      <a:pPr algn="l" fontAlgn="b"/>
                      <a:r>
                        <a:rPr lang="en-US" sz="700" u="none" strike="noStrike">
                          <a:effectLst/>
                        </a:rPr>
                        <a:t>15 to 19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501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258020706"/>
                  </a:ext>
                </a:extLst>
              </a:tr>
              <a:tr h="113283">
                <a:tc>
                  <a:txBody>
                    <a:bodyPr/>
                    <a:lstStyle/>
                    <a:p>
                      <a:pPr algn="l" fontAlgn="b"/>
                      <a:r>
                        <a:rPr lang="en-US" sz="700" u="none" strike="noStrike">
                          <a:effectLst/>
                        </a:rPr>
                        <a:t>20 to 24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375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611805303"/>
                  </a:ext>
                </a:extLst>
              </a:tr>
              <a:tr h="118947">
                <a:tc>
                  <a:txBody>
                    <a:bodyPr/>
                    <a:lstStyle/>
                    <a:p>
                      <a:pPr algn="l" fontAlgn="b"/>
                      <a:r>
                        <a:rPr lang="en-US" sz="700" u="none" strike="noStrike">
                          <a:effectLst/>
                        </a:rPr>
                        <a:t>25 or more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291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796355721"/>
                  </a:ext>
                </a:extLst>
              </a:tr>
              <a:tr h="11894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741693798"/>
                  </a:ext>
                </a:extLst>
              </a:tr>
              <a:tr h="113283">
                <a:tc>
                  <a:txBody>
                    <a:bodyPr/>
                    <a:lstStyle/>
                    <a:p>
                      <a:pPr algn="l" fontAlgn="b"/>
                      <a:r>
                        <a:rPr lang="en-US" sz="700" u="none" strike="noStrike">
                          <a:effectLst/>
                        </a:rPr>
                        <a:t>Non Med Policyholder with Non Med Dependents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1017083678"/>
                  </a:ext>
                </a:extLst>
              </a:tr>
              <a:tr h="113283">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670434751"/>
                  </a:ext>
                </a:extLst>
              </a:tr>
              <a:tr h="113283">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2018</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766943752"/>
                  </a:ext>
                </a:extLst>
              </a:tr>
              <a:tr h="11894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Standard</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1489555820"/>
                  </a:ext>
                </a:extLst>
              </a:tr>
              <a:tr h="118947">
                <a:tc>
                  <a:txBody>
                    <a:bodyPr/>
                    <a:lstStyle/>
                    <a:p>
                      <a:pPr algn="l" fontAlgn="b"/>
                      <a:r>
                        <a:rPr lang="en-US" sz="700" u="none" strike="noStrike">
                          <a:effectLst/>
                        </a:rPr>
                        <a:t>Hired After July 1, 2010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2,760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571078083"/>
                  </a:ext>
                </a:extLst>
              </a:tr>
              <a:tr h="113283">
                <a:tc>
                  <a:txBody>
                    <a:bodyPr/>
                    <a:lstStyle/>
                    <a:p>
                      <a:pPr algn="l" fontAlgn="b"/>
                      <a:r>
                        <a:rPr lang="en-US" sz="700" u="none" strike="noStrike">
                          <a:effectLst/>
                        </a:rPr>
                        <a:t>5 to 9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2,209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1731836748"/>
                  </a:ext>
                </a:extLst>
              </a:tr>
              <a:tr h="113283">
                <a:tc>
                  <a:txBody>
                    <a:bodyPr/>
                    <a:lstStyle/>
                    <a:p>
                      <a:pPr algn="l" fontAlgn="b"/>
                      <a:r>
                        <a:rPr lang="en-US" sz="700" u="none" strike="noStrike">
                          <a:effectLst/>
                        </a:rPr>
                        <a:t>10 to 14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1,665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483753516"/>
                  </a:ext>
                </a:extLst>
              </a:tr>
              <a:tr h="113283">
                <a:tc>
                  <a:txBody>
                    <a:bodyPr/>
                    <a:lstStyle/>
                    <a:p>
                      <a:pPr algn="l" fontAlgn="b"/>
                      <a:r>
                        <a:rPr lang="en-US" sz="700" u="none" strike="noStrike">
                          <a:effectLst/>
                        </a:rPr>
                        <a:t>15 to 19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1,124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187436697"/>
                  </a:ext>
                </a:extLst>
              </a:tr>
              <a:tr h="113283">
                <a:tc>
                  <a:txBody>
                    <a:bodyPr/>
                    <a:lstStyle/>
                    <a:p>
                      <a:pPr algn="l" fontAlgn="b"/>
                      <a:r>
                        <a:rPr lang="en-US" sz="700" u="none" strike="noStrike">
                          <a:effectLst/>
                        </a:rPr>
                        <a:t>20 to 24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799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170921888"/>
                  </a:ext>
                </a:extLst>
              </a:tr>
              <a:tr h="118947">
                <a:tc>
                  <a:txBody>
                    <a:bodyPr/>
                    <a:lstStyle/>
                    <a:p>
                      <a:pPr algn="l" fontAlgn="b"/>
                      <a:r>
                        <a:rPr lang="en-US" sz="700" u="none" strike="noStrike">
                          <a:effectLst/>
                        </a:rPr>
                        <a:t>25 or more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582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375736254"/>
                  </a:ext>
                </a:extLst>
              </a:tr>
              <a:tr h="11894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379492721"/>
                  </a:ext>
                </a:extLst>
              </a:tr>
              <a:tr h="113283">
                <a:tc>
                  <a:txBody>
                    <a:bodyPr/>
                    <a:lstStyle/>
                    <a:p>
                      <a:pPr algn="l" fontAlgn="b"/>
                      <a:r>
                        <a:rPr lang="en-US" sz="700" u="none" strike="noStrike">
                          <a:effectLst/>
                        </a:rPr>
                        <a:t>Non Med Policyholder with Med Dependents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368031829"/>
                  </a:ext>
                </a:extLst>
              </a:tr>
              <a:tr h="113283">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92932951"/>
                  </a:ext>
                </a:extLst>
              </a:tr>
              <a:tr h="113283">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2018</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217424176"/>
                  </a:ext>
                </a:extLst>
              </a:tr>
              <a:tr h="11894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ctr" fontAlgn="b"/>
                      <a:r>
                        <a:rPr lang="en-US" sz="700" u="none" strike="noStrike">
                          <a:effectLst/>
                        </a:rPr>
                        <a:t>Standard</a:t>
                      </a:r>
                      <a:endParaRPr lang="en-US" sz="700" b="1"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1944355516"/>
                  </a:ext>
                </a:extLst>
              </a:tr>
              <a:tr h="118947">
                <a:tc>
                  <a:txBody>
                    <a:bodyPr/>
                    <a:lstStyle/>
                    <a:p>
                      <a:pPr algn="l" fontAlgn="b"/>
                      <a:r>
                        <a:rPr lang="en-US" sz="700" u="none" strike="noStrike">
                          <a:effectLst/>
                        </a:rPr>
                        <a:t>Hired After July 1, 2010 </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1,934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641396495"/>
                  </a:ext>
                </a:extLst>
              </a:tr>
              <a:tr h="113283">
                <a:tc>
                  <a:txBody>
                    <a:bodyPr/>
                    <a:lstStyle/>
                    <a:p>
                      <a:pPr algn="l" fontAlgn="b"/>
                      <a:r>
                        <a:rPr lang="en-US" sz="700" u="none" strike="noStrike">
                          <a:effectLst/>
                        </a:rPr>
                        <a:t>5 to 9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1,548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856111626"/>
                  </a:ext>
                </a:extLst>
              </a:tr>
              <a:tr h="113283">
                <a:tc>
                  <a:txBody>
                    <a:bodyPr/>
                    <a:lstStyle/>
                    <a:p>
                      <a:pPr algn="l" fontAlgn="b"/>
                      <a:r>
                        <a:rPr lang="en-US" sz="700" u="none" strike="noStrike">
                          <a:effectLst/>
                        </a:rPr>
                        <a:t>10 to 14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1,153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999264629"/>
                  </a:ext>
                </a:extLst>
              </a:tr>
              <a:tr h="113283">
                <a:tc>
                  <a:txBody>
                    <a:bodyPr/>
                    <a:lstStyle/>
                    <a:p>
                      <a:pPr algn="l" fontAlgn="b"/>
                      <a:r>
                        <a:rPr lang="en-US" sz="700" u="none" strike="noStrike">
                          <a:effectLst/>
                        </a:rPr>
                        <a:t>15 to 19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760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761506321"/>
                  </a:ext>
                </a:extLst>
              </a:tr>
              <a:tr h="113283">
                <a:tc>
                  <a:txBody>
                    <a:bodyPr/>
                    <a:lstStyle/>
                    <a:p>
                      <a:pPr algn="l" fontAlgn="b"/>
                      <a:r>
                        <a:rPr lang="en-US" sz="700" u="none" strike="noStrike">
                          <a:effectLst/>
                        </a:rPr>
                        <a:t>20 to 24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a:effectLst/>
                        </a:rPr>
                        <a:t> $     526 </a:t>
                      </a:r>
                      <a:endParaRPr lang="en-US" sz="700" b="0" i="0" u="none" strike="noStrike">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3340142729"/>
                  </a:ext>
                </a:extLst>
              </a:tr>
              <a:tr h="118947">
                <a:tc>
                  <a:txBody>
                    <a:bodyPr/>
                    <a:lstStyle/>
                    <a:p>
                      <a:pPr algn="l" fontAlgn="b"/>
                      <a:r>
                        <a:rPr lang="en-US" sz="700" u="none" strike="noStrike">
                          <a:effectLst/>
                        </a:rPr>
                        <a:t>25 or more years</a:t>
                      </a:r>
                      <a:endParaRPr lang="en-US" sz="700" b="0" i="0" u="none" strike="noStrike">
                        <a:solidFill>
                          <a:srgbClr val="000000"/>
                        </a:solidFill>
                        <a:effectLst/>
                        <a:latin typeface="Arial" panose="020B0604020202020204" pitchFamily="34" charset="0"/>
                      </a:endParaRPr>
                    </a:p>
                  </a:txBody>
                  <a:tcPr marL="6288" marR="6288" marT="6288" marB="0" anchor="b"/>
                </a:tc>
                <a:tc>
                  <a:txBody>
                    <a:bodyPr/>
                    <a:lstStyle/>
                    <a:p>
                      <a:pPr algn="l" fontAlgn="b"/>
                      <a:r>
                        <a:rPr lang="en-US" sz="700" u="none" strike="noStrike" dirty="0">
                          <a:effectLst/>
                        </a:rPr>
                        <a:t> $     367 </a:t>
                      </a:r>
                      <a:endParaRPr lang="en-US" sz="700" b="0" i="0" u="none" strike="noStrike" dirty="0">
                        <a:solidFill>
                          <a:srgbClr val="000000"/>
                        </a:solidFill>
                        <a:effectLst/>
                        <a:latin typeface="Arial" panose="020B0604020202020204" pitchFamily="34" charset="0"/>
                      </a:endParaRPr>
                    </a:p>
                  </a:txBody>
                  <a:tcPr marL="6288" marR="6288" marT="6288" marB="0" anchor="b"/>
                </a:tc>
                <a:extLst>
                  <a:ext uri="{0D108BD9-81ED-4DB2-BD59-A6C34878D82A}">
                    <a16:rowId xmlns:a16="http://schemas.microsoft.com/office/drawing/2014/main" val="2011058161"/>
                  </a:ext>
                </a:extLst>
              </a:tr>
            </a:tbl>
          </a:graphicData>
        </a:graphic>
      </p:graphicFrame>
      <p:sp>
        <p:nvSpPr>
          <p:cNvPr id="8" name="TextBox 7"/>
          <p:cNvSpPr txBox="1"/>
          <p:nvPr/>
        </p:nvSpPr>
        <p:spPr>
          <a:xfrm>
            <a:off x="1711354" y="1690688"/>
            <a:ext cx="2936147" cy="369332"/>
          </a:xfrm>
          <a:prstGeom prst="rect">
            <a:avLst/>
          </a:prstGeom>
          <a:noFill/>
        </p:spPr>
        <p:txBody>
          <a:bodyPr wrap="square" rtlCol="0">
            <a:spAutoFit/>
          </a:bodyPr>
          <a:lstStyle/>
          <a:p>
            <a:r>
              <a:rPr lang="en-US" dirty="0"/>
              <a:t>Current Rates</a:t>
            </a:r>
          </a:p>
        </p:txBody>
      </p:sp>
      <p:sp>
        <p:nvSpPr>
          <p:cNvPr id="9" name="TextBox 8"/>
          <p:cNvSpPr txBox="1"/>
          <p:nvPr/>
        </p:nvSpPr>
        <p:spPr>
          <a:xfrm>
            <a:off x="6367244" y="1690688"/>
            <a:ext cx="2243356" cy="369332"/>
          </a:xfrm>
          <a:prstGeom prst="rect">
            <a:avLst/>
          </a:prstGeom>
          <a:noFill/>
        </p:spPr>
        <p:txBody>
          <a:bodyPr wrap="square" rtlCol="0">
            <a:spAutoFit/>
          </a:bodyPr>
          <a:lstStyle/>
          <a:p>
            <a:r>
              <a:rPr lang="en-US" dirty="0"/>
              <a:t>Proposed Rates</a:t>
            </a:r>
          </a:p>
        </p:txBody>
      </p:sp>
    </p:spTree>
    <p:extLst>
      <p:ext uri="{BB962C8B-B14F-4D97-AF65-F5344CB8AC3E}">
        <p14:creationId xmlns:p14="http://schemas.microsoft.com/office/powerpoint/2010/main" val="40647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Medicare Retiree Proposal (Humana)</a:t>
            </a:r>
          </a:p>
        </p:txBody>
      </p:sp>
      <p:sp>
        <p:nvSpPr>
          <p:cNvPr id="3" name="Content Placeholder 2"/>
          <p:cNvSpPr>
            <a:spLocks noGrp="1"/>
          </p:cNvSpPr>
          <p:nvPr>
            <p:ph idx="1"/>
          </p:nvPr>
        </p:nvSpPr>
        <p:spPr/>
        <p:txBody>
          <a:bodyPr>
            <a:normAutofit/>
          </a:bodyPr>
          <a:lstStyle/>
          <a:p>
            <a:r>
              <a:rPr lang="en-US" dirty="0"/>
              <a:t>2% Rate Increase</a:t>
            </a:r>
          </a:p>
          <a:p>
            <a:r>
              <a:rPr lang="en-US" dirty="0"/>
              <a:t>Remove pharmacy deductible</a:t>
            </a:r>
          </a:p>
          <a:p>
            <a:r>
              <a:rPr lang="en-US" dirty="0"/>
              <a:t>Increase Generic tier from $5 to $10</a:t>
            </a:r>
          </a:p>
          <a:p>
            <a:r>
              <a:rPr lang="en-US" dirty="0"/>
              <a:t>Change pharmacy 2nd tier, Preferred Brand, from $15/$20 to 30% coinsurance  ($25 minimum, $100 maximum per 30-day script)</a:t>
            </a:r>
          </a:p>
          <a:p>
            <a:pPr lvl="1"/>
            <a:r>
              <a:rPr lang="en-US" dirty="0"/>
              <a:t>90-day supply of Preferred Brand would be 30% coinsurance ($50 minimum and $200 maximum</a:t>
            </a:r>
          </a:p>
          <a:p>
            <a:r>
              <a:rPr lang="en-US" dirty="0"/>
              <a:t>Pay by Person</a:t>
            </a:r>
          </a:p>
          <a:p>
            <a:endParaRPr lang="en-US" dirty="0"/>
          </a:p>
        </p:txBody>
      </p:sp>
      <p:sp>
        <p:nvSpPr>
          <p:cNvPr id="4" name="Slide Number Placeholder 3">
            <a:extLst>
              <a:ext uri="{FF2B5EF4-FFF2-40B4-BE49-F238E27FC236}">
                <a16:creationId xmlns:a16="http://schemas.microsoft.com/office/drawing/2014/main" id="{8FD28CB7-4147-450E-9B36-0ACB9DAC7379}"/>
              </a:ext>
            </a:extLst>
          </p:cNvPr>
          <p:cNvSpPr>
            <a:spLocks noGrp="1"/>
          </p:cNvSpPr>
          <p:nvPr>
            <p:ph type="sldNum" sz="quarter" idx="12"/>
          </p:nvPr>
        </p:nvSpPr>
        <p:spPr/>
        <p:txBody>
          <a:bodyPr/>
          <a:lstStyle/>
          <a:p>
            <a:fld id="{EF6ED8E8-F64C-4762-8569-8B6FFFAE83FB}"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42312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Chart for Pay by Person -- Medicare</a:t>
            </a:r>
          </a:p>
        </p:txBody>
      </p:sp>
      <p:sp>
        <p:nvSpPr>
          <p:cNvPr id="3" name="TextBox 2"/>
          <p:cNvSpPr txBox="1"/>
          <p:nvPr/>
        </p:nvSpPr>
        <p:spPr>
          <a:xfrm>
            <a:off x="6069507" y="5696122"/>
            <a:ext cx="4337108" cy="707886"/>
          </a:xfrm>
          <a:prstGeom prst="rect">
            <a:avLst/>
          </a:prstGeom>
          <a:noFill/>
        </p:spPr>
        <p:txBody>
          <a:bodyPr wrap="square" rtlCol="0">
            <a:spAutoFit/>
          </a:bodyPr>
          <a:lstStyle/>
          <a:p>
            <a:r>
              <a:rPr lang="en-US" sz="1000" b="1" dirty="0"/>
              <a:t>*The example numbers in the charts above are for illustrative purposes only and meant to provide general guidance.  These estimated numbers are subject to change based on several factors, and the final values will be published in the 2018 Shopper’s Guide.</a:t>
            </a:r>
            <a:endParaRPr lang="en-US" sz="1000" dirty="0"/>
          </a:p>
        </p:txBody>
      </p:sp>
      <p:graphicFrame>
        <p:nvGraphicFramePr>
          <p:cNvPr id="4" name="Table 3"/>
          <p:cNvGraphicFramePr>
            <a:graphicFrameLocks noGrp="1"/>
          </p:cNvGraphicFramePr>
          <p:nvPr>
            <p:extLst>
              <p:ext uri="{D42A27DB-BD31-4B8C-83A1-F6EECF244321}">
                <p14:modId xmlns:p14="http://schemas.microsoft.com/office/powerpoint/2010/main" val="3491925726"/>
              </p:ext>
            </p:extLst>
          </p:nvPr>
        </p:nvGraphicFramePr>
        <p:xfrm>
          <a:off x="5838738" y="1690694"/>
          <a:ext cx="4538443" cy="4005428"/>
        </p:xfrm>
        <a:graphic>
          <a:graphicData uri="http://schemas.openxmlformats.org/drawingml/2006/table">
            <a:tbl>
              <a:tblPr>
                <a:tableStyleId>{5C22544A-7EE6-4342-B048-85BDC9FD1C3A}</a:tableStyleId>
              </a:tblPr>
              <a:tblGrid>
                <a:gridCol w="2647957">
                  <a:extLst>
                    <a:ext uri="{9D8B030D-6E8A-4147-A177-3AD203B41FA5}">
                      <a16:colId xmlns:a16="http://schemas.microsoft.com/office/drawing/2014/main" val="94254912"/>
                    </a:ext>
                  </a:extLst>
                </a:gridCol>
                <a:gridCol w="945243">
                  <a:extLst>
                    <a:ext uri="{9D8B030D-6E8A-4147-A177-3AD203B41FA5}">
                      <a16:colId xmlns:a16="http://schemas.microsoft.com/office/drawing/2014/main" val="787561058"/>
                    </a:ext>
                  </a:extLst>
                </a:gridCol>
                <a:gridCol w="945243">
                  <a:extLst>
                    <a:ext uri="{9D8B030D-6E8A-4147-A177-3AD203B41FA5}">
                      <a16:colId xmlns:a16="http://schemas.microsoft.com/office/drawing/2014/main" val="1427065766"/>
                    </a:ext>
                  </a:extLst>
                </a:gridCol>
              </a:tblGrid>
              <a:tr h="693727">
                <a:tc>
                  <a:txBody>
                    <a:bodyPr/>
                    <a:lstStyle/>
                    <a:p>
                      <a:pPr algn="l" fontAlgn="t"/>
                      <a:r>
                        <a:rPr lang="en-US" sz="1200" u="none" strike="noStrike">
                          <a:effectLst/>
                        </a:rPr>
                        <a:t> </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ctr" fontAlgn="b"/>
                      <a:r>
                        <a:rPr lang="en-US" sz="1200" u="sng" strike="noStrike">
                          <a:effectLst/>
                        </a:rPr>
                        <a:t>Medicare Humana/PEIA PLAN 1</a:t>
                      </a:r>
                      <a:endParaRPr lang="en-US" sz="1200" b="0" i="0" u="sng"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200" u="sng" strike="noStrike">
                          <a:effectLst/>
                        </a:rPr>
                        <a:t>Medicare Humana/PEIA PLAN 2</a:t>
                      </a:r>
                      <a:endParaRPr lang="en-US" sz="1200" b="0" i="0" u="sng"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693583708"/>
                  </a:ext>
                </a:extLst>
              </a:tr>
              <a:tr h="237187">
                <a:tc>
                  <a:txBody>
                    <a:bodyPr/>
                    <a:lstStyle/>
                    <a:p>
                      <a:pPr algn="l"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910856523"/>
                  </a:ext>
                </a:extLst>
              </a:tr>
              <a:tr h="237187">
                <a:tc>
                  <a:txBody>
                    <a:bodyPr/>
                    <a:lstStyle/>
                    <a:p>
                      <a:pPr algn="l" fontAlgn="t"/>
                      <a:r>
                        <a:rPr lang="en-US" sz="1200" u="none" strike="noStrike">
                          <a:effectLst/>
                        </a:rPr>
                        <a:t>Hired on or after July 1, 2010</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$467</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$435</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795293406"/>
                  </a:ext>
                </a:extLst>
              </a:tr>
              <a:tr h="237187">
                <a:tc>
                  <a:txBody>
                    <a:bodyPr/>
                    <a:lstStyle/>
                    <a:p>
                      <a:pPr algn="l" fontAlgn="t"/>
                      <a:r>
                        <a:rPr lang="en-US" sz="1200" u="none" strike="noStrike">
                          <a:effectLst/>
                        </a:rPr>
                        <a:t>5 to 9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$425</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$391</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986635154"/>
                  </a:ext>
                </a:extLst>
              </a:tr>
              <a:tr h="237187">
                <a:tc>
                  <a:txBody>
                    <a:bodyPr/>
                    <a:lstStyle/>
                    <a:p>
                      <a:pPr algn="l" fontAlgn="t"/>
                      <a:r>
                        <a:rPr lang="en-US" sz="1200" u="none" strike="noStrike">
                          <a:effectLst/>
                        </a:rPr>
                        <a:t>10 to 14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$313</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$285</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4041868911"/>
                  </a:ext>
                </a:extLst>
              </a:tr>
              <a:tr h="237187">
                <a:tc>
                  <a:txBody>
                    <a:bodyPr/>
                    <a:lstStyle/>
                    <a:p>
                      <a:pPr algn="l" fontAlgn="t"/>
                      <a:r>
                        <a:rPr lang="en-US" sz="1200" u="none" strike="noStrike">
                          <a:effectLst/>
                        </a:rPr>
                        <a:t>15 to 19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$201</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$181</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824109528"/>
                  </a:ext>
                </a:extLst>
              </a:tr>
              <a:tr h="237187">
                <a:tc>
                  <a:txBody>
                    <a:bodyPr/>
                    <a:lstStyle/>
                    <a:p>
                      <a:pPr algn="l" fontAlgn="t"/>
                      <a:r>
                        <a:rPr lang="en-US" sz="1200" u="none" strike="noStrike">
                          <a:effectLst/>
                        </a:rPr>
                        <a:t>20 to 24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$135</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$119</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789864723"/>
                  </a:ext>
                </a:extLst>
              </a:tr>
              <a:tr h="237187">
                <a:tc>
                  <a:txBody>
                    <a:bodyPr/>
                    <a:lstStyle/>
                    <a:p>
                      <a:pPr algn="l" fontAlgn="t"/>
                      <a:r>
                        <a:rPr lang="en-US" sz="1200" u="none" strike="noStrike">
                          <a:effectLst/>
                        </a:rPr>
                        <a:t>25 or more years</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$90</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$78</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871935443"/>
                  </a:ext>
                </a:extLst>
              </a:tr>
              <a:tr h="237187">
                <a:tc>
                  <a:txBody>
                    <a:bodyPr/>
                    <a:lstStyle/>
                    <a:p>
                      <a:pPr algn="l"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968186942"/>
                  </a:ext>
                </a:extLst>
              </a:tr>
              <a:tr h="237187">
                <a:tc>
                  <a:txBody>
                    <a:bodyPr/>
                    <a:lstStyle/>
                    <a:p>
                      <a:pPr algn="l" fontAlgn="t"/>
                      <a:r>
                        <a:rPr lang="en-US" sz="1200" u="none" strike="noStrike">
                          <a:effectLst/>
                        </a:rPr>
                        <a:t>Non-Medicare Spouse</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$238</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$214</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4285993249"/>
                  </a:ext>
                </a:extLst>
              </a:tr>
              <a:tr h="237187">
                <a:tc>
                  <a:txBody>
                    <a:bodyPr/>
                    <a:lstStyle/>
                    <a:p>
                      <a:pPr algn="l" fontAlgn="t"/>
                      <a:r>
                        <a:rPr lang="en-US" sz="1200" u="none" strike="noStrike">
                          <a:effectLst/>
                        </a:rPr>
                        <a:t>Medicare Spouse</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$95</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$86</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944865506"/>
                  </a:ext>
                </a:extLst>
              </a:tr>
              <a:tr h="237187">
                <a:tc>
                  <a:txBody>
                    <a:bodyPr/>
                    <a:lstStyle/>
                    <a:p>
                      <a:pPr algn="l" fontAlgn="t"/>
                      <a:r>
                        <a:rPr lang="en-US" sz="1200" u="none" strike="noStrike">
                          <a:effectLst/>
                        </a:rPr>
                        <a:t>Non-Medicare Dependent 21+</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$70</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$63</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977968995"/>
                  </a:ext>
                </a:extLst>
              </a:tr>
              <a:tr h="465457">
                <a:tc>
                  <a:txBody>
                    <a:bodyPr/>
                    <a:lstStyle/>
                    <a:p>
                      <a:pPr algn="l" fontAlgn="t"/>
                      <a:r>
                        <a:rPr lang="en-US" sz="1200" u="none" strike="noStrike">
                          <a:effectLst/>
                        </a:rPr>
                        <a:t>Non-Medicare Dependent Under 21 (3 max)</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$49</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$44</a:t>
                      </a:r>
                      <a:endParaRPr lang="en-US" sz="12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569407398"/>
                  </a:ext>
                </a:extLst>
              </a:tr>
              <a:tr h="237187">
                <a:tc>
                  <a:txBody>
                    <a:bodyPr/>
                    <a:lstStyle/>
                    <a:p>
                      <a:pPr algn="l" fontAlgn="t"/>
                      <a:r>
                        <a:rPr lang="en-US" sz="1200" u="none" strike="noStrike">
                          <a:effectLst/>
                        </a:rPr>
                        <a:t>Medicare Dependent</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a:effectLst/>
                        </a:rPr>
                        <a:t>$76</a:t>
                      </a:r>
                      <a:endParaRPr lang="en-US" sz="12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en-US" sz="1200" u="none" strike="noStrike" dirty="0">
                          <a:effectLst/>
                        </a:rPr>
                        <a:t>$68</a:t>
                      </a:r>
                      <a:endParaRPr lang="en-US" sz="12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46498742"/>
                  </a:ext>
                </a:extLst>
              </a:tr>
            </a:tbl>
          </a:graphicData>
        </a:graphic>
      </p:graphicFrame>
      <p:sp>
        <p:nvSpPr>
          <p:cNvPr id="5" name="Slide Number Placeholder 4">
            <a:extLst>
              <a:ext uri="{FF2B5EF4-FFF2-40B4-BE49-F238E27FC236}">
                <a16:creationId xmlns:a16="http://schemas.microsoft.com/office/drawing/2014/main" id="{FB3D2525-9DFA-437C-B8CA-B875D340167D}"/>
              </a:ext>
            </a:extLst>
          </p:cNvPr>
          <p:cNvSpPr>
            <a:spLocks noGrp="1"/>
          </p:cNvSpPr>
          <p:nvPr>
            <p:ph type="sldNum" sz="quarter" idx="12"/>
          </p:nvPr>
        </p:nvSpPr>
        <p:spPr/>
        <p:txBody>
          <a:bodyPr/>
          <a:lstStyle/>
          <a:p>
            <a:fld id="{EF6ED8E8-F64C-4762-8569-8B6FFFAE83FB}" type="slidenum">
              <a:rPr lang="en-US" smtClean="0">
                <a:solidFill>
                  <a:schemeClr val="tx1"/>
                </a:solidFill>
              </a:rPr>
              <a:t>16</a:t>
            </a:fld>
            <a:endParaRPr lang="en-US"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35477909"/>
              </p:ext>
            </p:extLst>
          </p:nvPr>
        </p:nvGraphicFramePr>
        <p:xfrm>
          <a:off x="1289396" y="1695189"/>
          <a:ext cx="3391661" cy="4575879"/>
        </p:xfrm>
        <a:graphic>
          <a:graphicData uri="http://schemas.openxmlformats.org/drawingml/2006/table">
            <a:tbl>
              <a:tblPr>
                <a:tableStyleId>{5C22544A-7EE6-4342-B048-85BDC9FD1C3A}</a:tableStyleId>
              </a:tblPr>
              <a:tblGrid>
                <a:gridCol w="2793133">
                  <a:extLst>
                    <a:ext uri="{9D8B030D-6E8A-4147-A177-3AD203B41FA5}">
                      <a16:colId xmlns:a16="http://schemas.microsoft.com/office/drawing/2014/main" val="1660409424"/>
                    </a:ext>
                  </a:extLst>
                </a:gridCol>
                <a:gridCol w="598528">
                  <a:extLst>
                    <a:ext uri="{9D8B030D-6E8A-4147-A177-3AD203B41FA5}">
                      <a16:colId xmlns:a16="http://schemas.microsoft.com/office/drawing/2014/main" val="344902029"/>
                    </a:ext>
                  </a:extLst>
                </a:gridCol>
              </a:tblGrid>
              <a:tr h="142996">
                <a:tc>
                  <a:txBody>
                    <a:bodyPr/>
                    <a:lstStyle/>
                    <a:p>
                      <a:pPr algn="l" fontAlgn="b"/>
                      <a:r>
                        <a:rPr lang="en-US" sz="700" u="none" strike="noStrike" dirty="0">
                          <a:effectLst/>
                        </a:rPr>
                        <a:t>PEIA PPB Medicare Retiree Rates Plan 1</a:t>
                      </a:r>
                      <a:endParaRPr lang="en-US" sz="700" b="1" i="0" u="none" strike="noStrike" dirty="0">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2650692949"/>
                  </a:ext>
                </a:extLst>
              </a:tr>
              <a:tr h="136187">
                <a:tc>
                  <a:txBody>
                    <a:bodyPr/>
                    <a:lstStyle/>
                    <a:p>
                      <a:pPr algn="l" fontAlgn="b"/>
                      <a:r>
                        <a:rPr lang="en-US" sz="700" u="none" strike="noStrike">
                          <a:effectLst/>
                        </a:rPr>
                        <a:t>Med Policyholder Only</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2903769349"/>
                  </a:ext>
                </a:extLst>
              </a:tr>
              <a:tr h="13618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723972981"/>
                  </a:ext>
                </a:extLst>
              </a:tr>
              <a:tr h="13618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2018</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4014892830"/>
                  </a:ext>
                </a:extLst>
              </a:tr>
              <a:tr h="142996">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Standard</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823625807"/>
                  </a:ext>
                </a:extLst>
              </a:tr>
              <a:tr h="142996">
                <a:tc>
                  <a:txBody>
                    <a:bodyPr/>
                    <a:lstStyle/>
                    <a:p>
                      <a:pPr algn="l" fontAlgn="b"/>
                      <a:r>
                        <a:rPr lang="en-US" sz="700" u="none" strike="noStrike">
                          <a:effectLst/>
                        </a:rPr>
                        <a:t>Hired After July 1, 2010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473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248911776"/>
                  </a:ext>
                </a:extLst>
              </a:tr>
              <a:tr h="136187">
                <a:tc>
                  <a:txBody>
                    <a:bodyPr/>
                    <a:lstStyle/>
                    <a:p>
                      <a:pPr algn="l" fontAlgn="b"/>
                      <a:r>
                        <a:rPr lang="en-US" sz="700" u="none" strike="noStrike">
                          <a:effectLst/>
                        </a:rPr>
                        <a:t>5 to 9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431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1677339591"/>
                  </a:ext>
                </a:extLst>
              </a:tr>
              <a:tr h="136187">
                <a:tc>
                  <a:txBody>
                    <a:bodyPr/>
                    <a:lstStyle/>
                    <a:p>
                      <a:pPr algn="l" fontAlgn="b"/>
                      <a:r>
                        <a:rPr lang="en-US" sz="700" u="none" strike="noStrike">
                          <a:effectLst/>
                        </a:rPr>
                        <a:t>10 to 14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317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1190176605"/>
                  </a:ext>
                </a:extLst>
              </a:tr>
              <a:tr h="136187">
                <a:tc>
                  <a:txBody>
                    <a:bodyPr/>
                    <a:lstStyle/>
                    <a:p>
                      <a:pPr algn="l" fontAlgn="b"/>
                      <a:r>
                        <a:rPr lang="en-US" sz="700" u="none" strike="noStrike">
                          <a:effectLst/>
                        </a:rPr>
                        <a:t>15 to 19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204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649968473"/>
                  </a:ext>
                </a:extLst>
              </a:tr>
              <a:tr h="136187">
                <a:tc>
                  <a:txBody>
                    <a:bodyPr/>
                    <a:lstStyle/>
                    <a:p>
                      <a:pPr algn="l" fontAlgn="b"/>
                      <a:r>
                        <a:rPr lang="en-US" sz="700" u="none" strike="noStrike">
                          <a:effectLst/>
                        </a:rPr>
                        <a:t>20 to 24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136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481863794"/>
                  </a:ext>
                </a:extLst>
              </a:tr>
              <a:tr h="142996">
                <a:tc>
                  <a:txBody>
                    <a:bodyPr/>
                    <a:lstStyle/>
                    <a:p>
                      <a:pPr algn="l" fontAlgn="b"/>
                      <a:r>
                        <a:rPr lang="en-US" sz="700" u="none" strike="noStrike">
                          <a:effectLst/>
                        </a:rPr>
                        <a:t>25 or more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91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515170774"/>
                  </a:ext>
                </a:extLst>
              </a:tr>
              <a:tr h="142996">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491371538"/>
                  </a:ext>
                </a:extLst>
              </a:tr>
              <a:tr h="136187">
                <a:tc>
                  <a:txBody>
                    <a:bodyPr/>
                    <a:lstStyle/>
                    <a:p>
                      <a:pPr algn="l" fontAlgn="b"/>
                      <a:r>
                        <a:rPr lang="en-US" sz="700" u="none" strike="noStrike">
                          <a:effectLst/>
                        </a:rPr>
                        <a:t>Med Policyholder with non Med</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1989257749"/>
                  </a:ext>
                </a:extLst>
              </a:tr>
              <a:tr h="13618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36607802"/>
                  </a:ext>
                </a:extLst>
              </a:tr>
              <a:tr h="13618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2018</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510108281"/>
                  </a:ext>
                </a:extLst>
              </a:tr>
              <a:tr h="142996">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Standard</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479339578"/>
                  </a:ext>
                </a:extLst>
              </a:tr>
              <a:tr h="142996">
                <a:tc>
                  <a:txBody>
                    <a:bodyPr/>
                    <a:lstStyle/>
                    <a:p>
                      <a:pPr algn="l" fontAlgn="b"/>
                      <a:r>
                        <a:rPr lang="en-US" sz="700" u="none" strike="noStrike">
                          <a:effectLst/>
                        </a:rPr>
                        <a:t>Hired After July 1, 2010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1,583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574261200"/>
                  </a:ext>
                </a:extLst>
              </a:tr>
              <a:tr h="136187">
                <a:tc>
                  <a:txBody>
                    <a:bodyPr/>
                    <a:lstStyle/>
                    <a:p>
                      <a:pPr algn="l" fontAlgn="b"/>
                      <a:r>
                        <a:rPr lang="en-US" sz="700" u="none" strike="noStrike">
                          <a:effectLst/>
                        </a:rPr>
                        <a:t>5 to 9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1,440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4163248681"/>
                  </a:ext>
                </a:extLst>
              </a:tr>
              <a:tr h="136187">
                <a:tc>
                  <a:txBody>
                    <a:bodyPr/>
                    <a:lstStyle/>
                    <a:p>
                      <a:pPr algn="l" fontAlgn="b"/>
                      <a:r>
                        <a:rPr lang="en-US" sz="700" u="none" strike="noStrike">
                          <a:effectLst/>
                        </a:rPr>
                        <a:t>10 to 14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1,083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194962086"/>
                  </a:ext>
                </a:extLst>
              </a:tr>
              <a:tr h="136187">
                <a:tc>
                  <a:txBody>
                    <a:bodyPr/>
                    <a:lstStyle/>
                    <a:p>
                      <a:pPr algn="l" fontAlgn="b"/>
                      <a:r>
                        <a:rPr lang="en-US" sz="700" u="none" strike="noStrike">
                          <a:effectLst/>
                        </a:rPr>
                        <a:t>15 to 19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727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547179655"/>
                  </a:ext>
                </a:extLst>
              </a:tr>
              <a:tr h="136187">
                <a:tc>
                  <a:txBody>
                    <a:bodyPr/>
                    <a:lstStyle/>
                    <a:p>
                      <a:pPr algn="l" fontAlgn="b"/>
                      <a:r>
                        <a:rPr lang="en-US" sz="700" u="none" strike="noStrike">
                          <a:effectLst/>
                        </a:rPr>
                        <a:t>20 to 24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512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75301344"/>
                  </a:ext>
                </a:extLst>
              </a:tr>
              <a:tr h="142996">
                <a:tc>
                  <a:txBody>
                    <a:bodyPr/>
                    <a:lstStyle/>
                    <a:p>
                      <a:pPr algn="l" fontAlgn="b"/>
                      <a:r>
                        <a:rPr lang="en-US" sz="700" u="none" strike="noStrike">
                          <a:effectLst/>
                        </a:rPr>
                        <a:t>25 or more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370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1337823215"/>
                  </a:ext>
                </a:extLst>
              </a:tr>
              <a:tr h="142996">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326306140"/>
                  </a:ext>
                </a:extLst>
              </a:tr>
              <a:tr h="136187">
                <a:tc>
                  <a:txBody>
                    <a:bodyPr/>
                    <a:lstStyle/>
                    <a:p>
                      <a:pPr algn="l" fontAlgn="b"/>
                      <a:r>
                        <a:rPr lang="en-US" sz="700" u="none" strike="noStrike">
                          <a:effectLst/>
                        </a:rPr>
                        <a:t>Med Policyholder with Med</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2575614254"/>
                  </a:ext>
                </a:extLst>
              </a:tr>
              <a:tr h="13618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 </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117948792"/>
                  </a:ext>
                </a:extLst>
              </a:tr>
              <a:tr h="136187">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2018</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127126369"/>
                  </a:ext>
                </a:extLst>
              </a:tr>
              <a:tr h="142996">
                <a:tc>
                  <a:txBody>
                    <a:bodyPr/>
                    <a:lstStyle/>
                    <a:p>
                      <a:pPr algn="l" fontAlgn="b"/>
                      <a:r>
                        <a:rPr lang="en-US" sz="700" u="none" strike="noStrike">
                          <a:effectLst/>
                        </a:rPr>
                        <a:t>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ctr" fontAlgn="b"/>
                      <a:r>
                        <a:rPr lang="en-US" sz="700" u="none" strike="noStrike">
                          <a:effectLst/>
                        </a:rPr>
                        <a:t>Standard</a:t>
                      </a:r>
                      <a:endParaRPr lang="en-US" sz="700" b="1"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149105726"/>
                  </a:ext>
                </a:extLst>
              </a:tr>
              <a:tr h="142996">
                <a:tc>
                  <a:txBody>
                    <a:bodyPr/>
                    <a:lstStyle/>
                    <a:p>
                      <a:pPr algn="l" fontAlgn="b"/>
                      <a:r>
                        <a:rPr lang="en-US" sz="700" u="none" strike="noStrike">
                          <a:effectLst/>
                        </a:rPr>
                        <a:t>Hired After July 1, 2010 </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974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1977653217"/>
                  </a:ext>
                </a:extLst>
              </a:tr>
              <a:tr h="136187">
                <a:tc>
                  <a:txBody>
                    <a:bodyPr/>
                    <a:lstStyle/>
                    <a:p>
                      <a:pPr algn="l" fontAlgn="b"/>
                      <a:r>
                        <a:rPr lang="en-US" sz="700" u="none" strike="noStrike">
                          <a:effectLst/>
                        </a:rPr>
                        <a:t>5 to 9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886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2286801411"/>
                  </a:ext>
                </a:extLst>
              </a:tr>
              <a:tr h="136187">
                <a:tc>
                  <a:txBody>
                    <a:bodyPr/>
                    <a:lstStyle/>
                    <a:p>
                      <a:pPr algn="l" fontAlgn="b"/>
                      <a:r>
                        <a:rPr lang="en-US" sz="700" u="none" strike="noStrike">
                          <a:effectLst/>
                        </a:rPr>
                        <a:t>10 to 14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640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1921239011"/>
                  </a:ext>
                </a:extLst>
              </a:tr>
              <a:tr h="136187">
                <a:tc>
                  <a:txBody>
                    <a:bodyPr/>
                    <a:lstStyle/>
                    <a:p>
                      <a:pPr algn="l" fontAlgn="b"/>
                      <a:r>
                        <a:rPr lang="en-US" sz="700" u="none" strike="noStrike">
                          <a:effectLst/>
                        </a:rPr>
                        <a:t>15 to 19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395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2646086733"/>
                  </a:ext>
                </a:extLst>
              </a:tr>
              <a:tr h="136187">
                <a:tc>
                  <a:txBody>
                    <a:bodyPr/>
                    <a:lstStyle/>
                    <a:p>
                      <a:pPr algn="l" fontAlgn="b"/>
                      <a:r>
                        <a:rPr lang="en-US" sz="700" u="none" strike="noStrike">
                          <a:effectLst/>
                        </a:rPr>
                        <a:t>20 to 24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a:effectLst/>
                        </a:rPr>
                        <a:t> $     246 </a:t>
                      </a:r>
                      <a:endParaRPr lang="en-US" sz="700" b="0" i="0" u="none" strike="noStrike">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2577471589"/>
                  </a:ext>
                </a:extLst>
              </a:tr>
              <a:tr h="142996">
                <a:tc>
                  <a:txBody>
                    <a:bodyPr/>
                    <a:lstStyle/>
                    <a:p>
                      <a:pPr algn="l" fontAlgn="b"/>
                      <a:r>
                        <a:rPr lang="en-US" sz="700" u="none" strike="noStrike">
                          <a:effectLst/>
                        </a:rPr>
                        <a:t>25 or more years</a:t>
                      </a:r>
                      <a:endParaRPr lang="en-US" sz="700" b="0" i="0" u="none" strike="noStrike">
                        <a:solidFill>
                          <a:srgbClr val="000000"/>
                        </a:solidFill>
                        <a:effectLst/>
                        <a:latin typeface="Arial" panose="020B0604020202020204" pitchFamily="34" charset="0"/>
                      </a:endParaRPr>
                    </a:p>
                  </a:txBody>
                  <a:tcPr marL="6475" marR="6475" marT="6475" marB="0" anchor="b"/>
                </a:tc>
                <a:tc>
                  <a:txBody>
                    <a:bodyPr/>
                    <a:lstStyle/>
                    <a:p>
                      <a:pPr algn="l" fontAlgn="b"/>
                      <a:r>
                        <a:rPr lang="en-US" sz="700" u="none" strike="noStrike" dirty="0">
                          <a:effectLst/>
                        </a:rPr>
                        <a:t> $     150 </a:t>
                      </a:r>
                      <a:endParaRPr lang="en-US" sz="700" b="0" i="0" u="none" strike="noStrike" dirty="0">
                        <a:solidFill>
                          <a:srgbClr val="000000"/>
                        </a:solidFill>
                        <a:effectLst/>
                        <a:latin typeface="Arial" panose="020B0604020202020204" pitchFamily="34" charset="0"/>
                      </a:endParaRPr>
                    </a:p>
                  </a:txBody>
                  <a:tcPr marL="6475" marR="6475" marT="6475" marB="0" anchor="b"/>
                </a:tc>
                <a:extLst>
                  <a:ext uri="{0D108BD9-81ED-4DB2-BD59-A6C34878D82A}">
                    <a16:rowId xmlns:a16="http://schemas.microsoft.com/office/drawing/2014/main" val="3120998563"/>
                  </a:ext>
                </a:extLst>
              </a:tr>
            </a:tbl>
          </a:graphicData>
        </a:graphic>
      </p:graphicFrame>
      <p:sp>
        <p:nvSpPr>
          <p:cNvPr id="7" name="TextBox 6"/>
          <p:cNvSpPr txBox="1"/>
          <p:nvPr/>
        </p:nvSpPr>
        <p:spPr>
          <a:xfrm>
            <a:off x="1375796" y="1321356"/>
            <a:ext cx="3020036" cy="369332"/>
          </a:xfrm>
          <a:prstGeom prst="rect">
            <a:avLst/>
          </a:prstGeom>
          <a:noFill/>
        </p:spPr>
        <p:txBody>
          <a:bodyPr wrap="square" rtlCol="0">
            <a:spAutoFit/>
          </a:bodyPr>
          <a:lstStyle/>
          <a:p>
            <a:r>
              <a:rPr lang="en-US" dirty="0"/>
              <a:t>Current Rates</a:t>
            </a:r>
          </a:p>
        </p:txBody>
      </p:sp>
      <p:sp>
        <p:nvSpPr>
          <p:cNvPr id="8" name="TextBox 7"/>
          <p:cNvSpPr txBox="1"/>
          <p:nvPr/>
        </p:nvSpPr>
        <p:spPr>
          <a:xfrm>
            <a:off x="5972961" y="1321356"/>
            <a:ext cx="2637639" cy="369332"/>
          </a:xfrm>
          <a:prstGeom prst="rect">
            <a:avLst/>
          </a:prstGeom>
          <a:noFill/>
        </p:spPr>
        <p:txBody>
          <a:bodyPr wrap="square" rtlCol="0">
            <a:spAutoFit/>
          </a:bodyPr>
          <a:lstStyle/>
          <a:p>
            <a:r>
              <a:rPr lang="en-US" dirty="0"/>
              <a:t>Proposed Rates</a:t>
            </a:r>
          </a:p>
        </p:txBody>
      </p:sp>
    </p:spTree>
    <p:extLst>
      <p:ext uri="{BB962C8B-B14F-4D97-AF65-F5344CB8AC3E}">
        <p14:creationId xmlns:p14="http://schemas.microsoft.com/office/powerpoint/2010/main" val="103570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Retiree Assistance</a:t>
            </a:r>
          </a:p>
        </p:txBody>
      </p:sp>
      <p:sp>
        <p:nvSpPr>
          <p:cNvPr id="3" name="Content Placeholder 2"/>
          <p:cNvSpPr>
            <a:spLocks noGrp="1"/>
          </p:cNvSpPr>
          <p:nvPr>
            <p:ph idx="1"/>
          </p:nvPr>
        </p:nvSpPr>
        <p:spPr/>
        <p:txBody>
          <a:bodyPr/>
          <a:lstStyle/>
          <a:p>
            <a:r>
              <a:rPr lang="en-US" dirty="0"/>
              <a:t>Remove pharmacy deductible</a:t>
            </a:r>
          </a:p>
          <a:p>
            <a:r>
              <a:rPr lang="en-US" dirty="0"/>
              <a:t>Change pharmacy 2nd tier, Preferred Brand, from $10/$20 to 30% coinsurance  ($25 minimum, $100 maximum per 30-day script)</a:t>
            </a:r>
          </a:p>
          <a:p>
            <a:pPr lvl="1"/>
            <a:r>
              <a:rPr lang="en-US" dirty="0"/>
              <a:t>90-day supply of Preferred Brand would be 30% coinsurance ($50 minimum and $200 maximum</a:t>
            </a:r>
          </a:p>
          <a:p>
            <a:r>
              <a:rPr lang="en-US" dirty="0"/>
              <a:t>Pay by Person</a:t>
            </a:r>
          </a:p>
          <a:p>
            <a:endParaRPr lang="en-US" dirty="0"/>
          </a:p>
        </p:txBody>
      </p:sp>
      <p:sp>
        <p:nvSpPr>
          <p:cNvPr id="4" name="Slide Number Placeholder 3">
            <a:extLst>
              <a:ext uri="{FF2B5EF4-FFF2-40B4-BE49-F238E27FC236}">
                <a16:creationId xmlns:a16="http://schemas.microsoft.com/office/drawing/2014/main" id="{41F71C9D-34B6-49CE-B5B5-5366F76668EA}"/>
              </a:ext>
            </a:extLst>
          </p:cNvPr>
          <p:cNvSpPr>
            <a:spLocks noGrp="1"/>
          </p:cNvSpPr>
          <p:nvPr>
            <p:ph type="sldNum" sz="quarter" idx="12"/>
          </p:nvPr>
        </p:nvSpPr>
        <p:spPr/>
        <p:txBody>
          <a:bodyPr/>
          <a:lstStyle/>
          <a:p>
            <a:fld id="{EF6ED8E8-F64C-4762-8569-8B6FFFAE83FB}"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43595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Programs</a:t>
            </a:r>
          </a:p>
        </p:txBody>
      </p:sp>
      <p:sp>
        <p:nvSpPr>
          <p:cNvPr id="3" name="Content Placeholder 2"/>
          <p:cNvSpPr>
            <a:spLocks noGrp="1"/>
          </p:cNvSpPr>
          <p:nvPr>
            <p:ph idx="1"/>
          </p:nvPr>
        </p:nvSpPr>
        <p:spPr/>
        <p:txBody>
          <a:bodyPr>
            <a:normAutofit fontScale="92500"/>
          </a:bodyPr>
          <a:lstStyle/>
          <a:p>
            <a:r>
              <a:rPr lang="en-US" b="1" dirty="0" err="1"/>
              <a:t>iSelectMD</a:t>
            </a:r>
            <a:r>
              <a:rPr lang="en-US" dirty="0"/>
              <a:t> – telemedicine vendor </a:t>
            </a:r>
          </a:p>
          <a:p>
            <a:pPr lvl="1"/>
            <a:r>
              <a:rPr lang="en-US" dirty="0"/>
              <a:t>lets you talk to a physician, get a diagnosis, treatment recommendations, and even prescriptions over the phone</a:t>
            </a:r>
          </a:p>
          <a:p>
            <a:pPr lvl="1"/>
            <a:r>
              <a:rPr lang="en-US" dirty="0"/>
              <a:t>call 1-877-775-3006 x1  24/7</a:t>
            </a:r>
          </a:p>
          <a:p>
            <a:pPr lvl="1"/>
            <a:r>
              <a:rPr lang="en-US" dirty="0"/>
              <a:t>the access code is : </a:t>
            </a:r>
            <a:r>
              <a:rPr lang="en-US" i="1" dirty="0"/>
              <a:t>WV1144</a:t>
            </a:r>
          </a:p>
          <a:p>
            <a:pPr lvl="1"/>
            <a:r>
              <a:rPr lang="en-US" dirty="0"/>
              <a:t>$40 copay</a:t>
            </a:r>
          </a:p>
          <a:p>
            <a:r>
              <a:rPr lang="en-US" b="1" dirty="0"/>
              <a:t>Rx Savings Solutions</a:t>
            </a:r>
            <a:r>
              <a:rPr lang="en-US" dirty="0"/>
              <a:t> – new partner who will work with you to lower your prescription drug costs</a:t>
            </a:r>
          </a:p>
          <a:p>
            <a:pPr lvl="1"/>
            <a:r>
              <a:rPr lang="en-US" dirty="0"/>
              <a:t>Register on their website</a:t>
            </a:r>
          </a:p>
          <a:p>
            <a:pPr lvl="1"/>
            <a:r>
              <a:rPr lang="en-US" dirty="0"/>
              <a:t>Get an analysis of your prescription costs, and where you can save money</a:t>
            </a:r>
          </a:p>
          <a:p>
            <a:pPr lvl="1"/>
            <a:r>
              <a:rPr lang="en-US" dirty="0"/>
              <a:t>Once registered, they’ll send you alerts when you can save money on a drug</a:t>
            </a:r>
          </a:p>
        </p:txBody>
      </p:sp>
      <p:sp>
        <p:nvSpPr>
          <p:cNvPr id="4" name="Slide Number Placeholder 3">
            <a:extLst>
              <a:ext uri="{FF2B5EF4-FFF2-40B4-BE49-F238E27FC236}">
                <a16:creationId xmlns:a16="http://schemas.microsoft.com/office/drawing/2014/main" id="{B3623E10-02B6-4C1E-AA6A-A5CB76CBB669}"/>
              </a:ext>
            </a:extLst>
          </p:cNvPr>
          <p:cNvSpPr>
            <a:spLocks noGrp="1"/>
          </p:cNvSpPr>
          <p:nvPr>
            <p:ph type="sldNum" sz="quarter" idx="12"/>
          </p:nvPr>
        </p:nvSpPr>
        <p:spPr/>
        <p:txBody>
          <a:bodyPr/>
          <a:lstStyle/>
          <a:p>
            <a:fld id="{EF6ED8E8-F64C-4762-8569-8B6FFFAE83FB}"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34773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Healthy Tomorrows Future</a:t>
            </a:r>
          </a:p>
        </p:txBody>
      </p:sp>
      <p:sp>
        <p:nvSpPr>
          <p:cNvPr id="3" name="Content Placeholder 2"/>
          <p:cNvSpPr>
            <a:spLocks noGrp="1"/>
          </p:cNvSpPr>
          <p:nvPr>
            <p:ph idx="1"/>
          </p:nvPr>
        </p:nvSpPr>
        <p:spPr/>
        <p:txBody>
          <a:bodyPr>
            <a:normAutofit lnSpcReduction="10000"/>
          </a:bodyPr>
          <a:lstStyle/>
          <a:p>
            <a:r>
              <a:rPr lang="en-US" dirty="0"/>
              <a:t>New wellness vendor:  Humana Go365</a:t>
            </a:r>
          </a:p>
          <a:p>
            <a:r>
              <a:rPr lang="en-US" dirty="0"/>
              <a:t>Next phase of the Healthy Tomorrows program</a:t>
            </a:r>
          </a:p>
          <a:p>
            <a:pPr lvl="1"/>
            <a:r>
              <a:rPr lang="en-US" dirty="0"/>
              <a:t>Those who met the Healthy Tomorrows goals for this plan year don’t have to submit bloodwork by 5/15/18</a:t>
            </a:r>
          </a:p>
          <a:p>
            <a:pPr lvl="1"/>
            <a:r>
              <a:rPr lang="en-US" dirty="0"/>
              <a:t>Those who DIDN’T meet the Healthy Tomorrows goals for this year MUST submit bloodwork within range (or have a doc’s statement that they can’t) by 5/15/18 or pay $500 penalty deductible and $25 extra premium per month</a:t>
            </a:r>
          </a:p>
          <a:p>
            <a:pPr lvl="1"/>
            <a:r>
              <a:rPr lang="en-US" dirty="0"/>
              <a:t>Go365 website will be open for you to try in January</a:t>
            </a:r>
          </a:p>
          <a:p>
            <a:pPr lvl="1"/>
            <a:r>
              <a:rPr lang="en-US" dirty="0"/>
              <a:t>Start earning points in July</a:t>
            </a:r>
          </a:p>
          <a:p>
            <a:r>
              <a:rPr lang="en-US" dirty="0"/>
              <a:t>Active employees and non-Medicare retirees only</a:t>
            </a:r>
          </a:p>
          <a:p>
            <a:pPr lvl="1"/>
            <a:r>
              <a:rPr lang="en-US" dirty="0"/>
              <a:t>Policyholders only – no spouses or dependents required</a:t>
            </a:r>
          </a:p>
          <a:p>
            <a:endParaRPr lang="en-US" dirty="0"/>
          </a:p>
        </p:txBody>
      </p:sp>
      <p:sp>
        <p:nvSpPr>
          <p:cNvPr id="4" name="Slide Number Placeholder 3">
            <a:extLst>
              <a:ext uri="{FF2B5EF4-FFF2-40B4-BE49-F238E27FC236}">
                <a16:creationId xmlns:a16="http://schemas.microsoft.com/office/drawing/2014/main" id="{F3400CF9-8717-431F-A674-3325970C0A60}"/>
              </a:ext>
            </a:extLst>
          </p:cNvPr>
          <p:cNvSpPr>
            <a:spLocks noGrp="1"/>
          </p:cNvSpPr>
          <p:nvPr>
            <p:ph type="sldNum" sz="quarter" idx="12"/>
          </p:nvPr>
        </p:nvSpPr>
        <p:spPr/>
        <p:txBody>
          <a:bodyPr/>
          <a:lstStyle/>
          <a:p>
            <a:fld id="{EF6ED8E8-F64C-4762-8569-8B6FFFAE83FB}"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264805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BD2D69-6982-4F57-8828-98A99B612352}"/>
              </a:ext>
            </a:extLst>
          </p:cNvPr>
          <p:cNvSpPr>
            <a:spLocks noGrp="1"/>
          </p:cNvSpPr>
          <p:nvPr>
            <p:ph type="sldNum" sz="quarter" idx="12"/>
          </p:nvPr>
        </p:nvSpPr>
        <p:spPr/>
        <p:txBody>
          <a:bodyPr/>
          <a:lstStyle/>
          <a:p>
            <a:fld id="{EF6ED8E8-F64C-4762-8569-8B6FFFAE83FB}" type="slidenum">
              <a:rPr lang="en-US" smtClean="0">
                <a:solidFill>
                  <a:schemeClr val="tx1"/>
                </a:solidFill>
              </a:rPr>
              <a:t>2</a:t>
            </a:fld>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875996" y="0"/>
            <a:ext cx="8440007" cy="6858000"/>
          </a:xfrm>
          <a:prstGeom prst="rect">
            <a:avLst/>
          </a:prstGeom>
        </p:spPr>
      </p:pic>
    </p:spTree>
    <p:extLst>
      <p:ext uri="{BB962C8B-B14F-4D97-AF65-F5344CB8AC3E}">
        <p14:creationId xmlns:p14="http://schemas.microsoft.com/office/powerpoint/2010/main" val="249223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5617913"/>
              </p:ext>
            </p:extLst>
          </p:nvPr>
        </p:nvGraphicFramePr>
        <p:xfrm>
          <a:off x="2143950" y="916951"/>
          <a:ext cx="7914450" cy="5516393"/>
        </p:xfrm>
        <a:graphic>
          <a:graphicData uri="http://schemas.openxmlformats.org/drawingml/2006/table">
            <a:tbl>
              <a:tblPr firstRow="1" bandRow="1">
                <a:tableStyleId>{3B4B98B0-60AC-42C2-AFA5-B58CD77FA1E5}</a:tableStyleId>
              </a:tblPr>
              <a:tblGrid>
                <a:gridCol w="2638150">
                  <a:extLst>
                    <a:ext uri="{9D8B030D-6E8A-4147-A177-3AD203B41FA5}">
                      <a16:colId xmlns:a16="http://schemas.microsoft.com/office/drawing/2014/main" val="20000"/>
                    </a:ext>
                  </a:extLst>
                </a:gridCol>
                <a:gridCol w="2638150">
                  <a:extLst>
                    <a:ext uri="{9D8B030D-6E8A-4147-A177-3AD203B41FA5}">
                      <a16:colId xmlns:a16="http://schemas.microsoft.com/office/drawing/2014/main" val="20001"/>
                    </a:ext>
                  </a:extLst>
                </a:gridCol>
                <a:gridCol w="2638150">
                  <a:extLst>
                    <a:ext uri="{9D8B030D-6E8A-4147-A177-3AD203B41FA5}">
                      <a16:colId xmlns:a16="http://schemas.microsoft.com/office/drawing/2014/main" val="20002"/>
                    </a:ext>
                  </a:extLst>
                </a:gridCol>
              </a:tblGrid>
              <a:tr h="1174912">
                <a:tc gridSpan="3">
                  <a:txBody>
                    <a:bodyPr/>
                    <a:lstStyle/>
                    <a:p>
                      <a:pPr algn="ctr"/>
                      <a:r>
                        <a:rPr lang="en-US" sz="2800" dirty="0"/>
                        <a:t>Healthy Tomorrows is adding incentives!</a:t>
                      </a:r>
                    </a:p>
                    <a:p>
                      <a:pPr algn="ctr"/>
                      <a:r>
                        <a:rPr lang="en-US" sz="2000" dirty="0"/>
                        <a:t>Program transition details for January-June 2018</a:t>
                      </a:r>
                    </a:p>
                    <a:p>
                      <a:pPr algn="ctr" rtl="0" fontAlgn="ctr"/>
                      <a:endParaRPr lang="en-US" sz="1100" b="1" i="0" u="none" strike="noStrike" dirty="0">
                        <a:solidFill>
                          <a:srgbClr val="000000"/>
                        </a:solidFill>
                        <a:effectLst/>
                        <a:latin typeface="Calibri"/>
                      </a:endParaRPr>
                    </a:p>
                  </a:txBody>
                  <a:tcPr marL="90219" marR="7518" marT="7518" marB="0" anchor="ctr"/>
                </a:tc>
                <a:tc hMerge="1">
                  <a:txBody>
                    <a:bodyPr/>
                    <a:lstStyle/>
                    <a:p>
                      <a:pPr algn="ctr" rtl="0" fontAlgn="ctr"/>
                      <a:endParaRPr lang="en-US" sz="1000" b="1" i="0" u="none" strike="noStrike" dirty="0">
                        <a:solidFill>
                          <a:srgbClr val="000000"/>
                        </a:solidFill>
                        <a:effectLst/>
                        <a:latin typeface="Calibri"/>
                      </a:endParaRPr>
                    </a:p>
                  </a:txBody>
                  <a:tcPr marL="90219" marR="7518" marT="7518" marB="0" anchor="ctr"/>
                </a:tc>
                <a:tc hMerge="1">
                  <a:txBody>
                    <a:bodyPr/>
                    <a:lstStyle/>
                    <a:p>
                      <a:pPr algn="ctr" rtl="0" fontAlgn="ctr"/>
                      <a:endParaRPr lang="en-US" sz="1000" b="1" i="0" u="none" strike="noStrike" dirty="0">
                        <a:solidFill>
                          <a:srgbClr val="000000"/>
                        </a:solidFill>
                        <a:effectLst/>
                        <a:latin typeface="Calibri"/>
                      </a:endParaRPr>
                    </a:p>
                  </a:txBody>
                  <a:tcPr marL="90219" marR="7518" marT="7518" marB="0" anchor="ctr"/>
                </a:tc>
                <a:extLst>
                  <a:ext uri="{0D108BD9-81ED-4DB2-BD59-A6C34878D82A}">
                    <a16:rowId xmlns:a16="http://schemas.microsoft.com/office/drawing/2014/main" val="10000"/>
                  </a:ext>
                </a:extLst>
              </a:tr>
              <a:tr h="1126045">
                <a:tc>
                  <a:txBody>
                    <a:bodyPr/>
                    <a:lstStyle/>
                    <a:p>
                      <a:pPr algn="ctr"/>
                      <a:r>
                        <a:rPr lang="en-US" sz="1600" dirty="0"/>
                        <a:t>If you </a:t>
                      </a:r>
                      <a:r>
                        <a:rPr lang="en-US" sz="1600" b="1" dirty="0"/>
                        <a:t>met </a:t>
                      </a:r>
                      <a:r>
                        <a:rPr lang="en-US" sz="1600" dirty="0"/>
                        <a:t>the Healthy Tomorrows requirements for 7/1/17</a:t>
                      </a:r>
                      <a:endParaRPr lang="en-US" sz="1600" b="1" dirty="0"/>
                    </a:p>
                  </a:txBody>
                  <a:tcPr marL="90219" marR="7518" marT="7518" marB="0" anchor="ctr"/>
                </a:tc>
                <a:tc>
                  <a:txBody>
                    <a:bodyPr/>
                    <a:lstStyle/>
                    <a:p>
                      <a:pPr algn="ctr"/>
                      <a:r>
                        <a:rPr lang="en-US" sz="1600" dirty="0"/>
                        <a:t>If you </a:t>
                      </a:r>
                      <a:r>
                        <a:rPr lang="en-US" sz="1600" b="1" u="sng" dirty="0"/>
                        <a:t>have </a:t>
                      </a:r>
                      <a:r>
                        <a:rPr lang="en-US" sz="1600" b="1" u="sng"/>
                        <a:t>not </a:t>
                      </a:r>
                      <a:r>
                        <a:rPr lang="en-US" sz="1600"/>
                        <a:t>met </a:t>
                      </a:r>
                      <a:r>
                        <a:rPr lang="en-US" sz="1600" dirty="0"/>
                        <a:t>the Healthy Tomorrows requirements for 7/1/17</a:t>
                      </a:r>
                      <a:endParaRPr lang="en-US" sz="1600" b="1" dirty="0"/>
                    </a:p>
                  </a:txBody>
                  <a:tcPr marL="90219" marR="7518" marT="7518" marB="0" anchor="ctr"/>
                </a:tc>
                <a:tc>
                  <a:txBody>
                    <a:bodyPr/>
                    <a:lstStyle/>
                    <a:p>
                      <a:pPr algn="ctr"/>
                      <a:r>
                        <a:rPr lang="en-US" sz="1600" b="1" dirty="0"/>
                        <a:t>ALL EMPLOYEES</a:t>
                      </a:r>
                    </a:p>
                    <a:p>
                      <a:pPr algn="ctr"/>
                      <a:r>
                        <a:rPr lang="en-US" sz="1600" b="1" dirty="0"/>
                        <a:t>Beginning 1/1/18</a:t>
                      </a:r>
                    </a:p>
                  </a:txBody>
                  <a:tcPr marL="90219" marR="7518" marT="7518" marB="0" anchor="ctr">
                    <a:solidFill>
                      <a:schemeClr val="accent6">
                        <a:alpha val="20000"/>
                      </a:schemeClr>
                    </a:solidFill>
                  </a:tcPr>
                </a:tc>
                <a:extLst>
                  <a:ext uri="{0D108BD9-81ED-4DB2-BD59-A6C34878D82A}">
                    <a16:rowId xmlns:a16="http://schemas.microsoft.com/office/drawing/2014/main" val="10001"/>
                  </a:ext>
                </a:extLst>
              </a:tr>
              <a:tr h="2189555">
                <a:tc>
                  <a:txBody>
                    <a:bodyPr/>
                    <a:lstStyle/>
                    <a:p>
                      <a:pPr lvl="0" algn="ctr"/>
                      <a:r>
                        <a:rPr lang="en-US" sz="1800" i="1" dirty="0"/>
                        <a:t>Congratulations!</a:t>
                      </a:r>
                    </a:p>
                    <a:p>
                      <a:pPr marL="0" lvl="0" indent="0" algn="ctr">
                        <a:buFont typeface="Arial" panose="020B0604020202020204" pitchFamily="34" charset="0"/>
                        <a:buNone/>
                      </a:pPr>
                      <a:endParaRPr lang="en-US" sz="1800" dirty="0"/>
                    </a:p>
                    <a:p>
                      <a:pPr marL="171450" lvl="0" indent="-171450" algn="ctr">
                        <a:buFont typeface="Arial" panose="020B0604020202020204" pitchFamily="34" charset="0"/>
                        <a:buChar char="•"/>
                      </a:pPr>
                      <a:r>
                        <a:rPr lang="en-US" sz="1400" dirty="0"/>
                        <a:t>You </a:t>
                      </a:r>
                      <a:r>
                        <a:rPr lang="en-US" sz="1400" b="1" dirty="0"/>
                        <a:t>do not need </a:t>
                      </a:r>
                      <a:r>
                        <a:rPr lang="en-US" sz="1400" dirty="0"/>
                        <a:t>to </a:t>
                      </a:r>
                      <a:r>
                        <a:rPr lang="en-US" sz="1400" kern="1200" dirty="0">
                          <a:solidFill>
                            <a:schemeClr val="tx1"/>
                          </a:solidFill>
                          <a:latin typeface="+mn-lt"/>
                          <a:ea typeface="+mn-ea"/>
                          <a:cs typeface="+mn-cs"/>
                        </a:rPr>
                        <a:t>submit a </a:t>
                      </a:r>
                      <a:r>
                        <a:rPr lang="en-US" sz="1400" dirty="0"/>
                        <a:t>Healthy Tomorrows form by May 15, 2018.</a:t>
                      </a:r>
                    </a:p>
                    <a:p>
                      <a:pPr marL="0" lvl="0" indent="0" algn="ctr">
                        <a:buFont typeface="Arial" panose="020B0604020202020204" pitchFamily="34" charset="0"/>
                        <a:buNone/>
                      </a:pPr>
                      <a:r>
                        <a:rPr lang="en-US" sz="1400" dirty="0"/>
                        <a:t> </a:t>
                      </a:r>
                    </a:p>
                    <a:p>
                      <a:pPr marL="171450" lvl="0" indent="-171450" algn="ctr">
                        <a:buFont typeface="Arial" panose="020B0604020202020204" pitchFamily="34" charset="0"/>
                        <a:buChar char="•"/>
                      </a:pPr>
                      <a:r>
                        <a:rPr lang="en-US" sz="1400" dirty="0"/>
                        <a:t>You </a:t>
                      </a:r>
                      <a:r>
                        <a:rPr lang="en-US" sz="1400" b="1" dirty="0"/>
                        <a:t>will not be charged </a:t>
                      </a:r>
                      <a:r>
                        <a:rPr lang="en-US" sz="1400" dirty="0"/>
                        <a:t>the $500 penalty deductible</a:t>
                      </a:r>
                      <a:r>
                        <a:rPr lang="en-US" sz="1400" baseline="0" dirty="0"/>
                        <a:t> or the </a:t>
                      </a:r>
                      <a:r>
                        <a:rPr lang="en-US" sz="1400" dirty="0"/>
                        <a:t>$25/</a:t>
                      </a:r>
                      <a:r>
                        <a:rPr lang="en-US" sz="1400" dirty="0" err="1"/>
                        <a:t>mo</a:t>
                      </a:r>
                      <a:r>
                        <a:rPr lang="en-US" sz="1400" dirty="0"/>
                        <a:t> premium increase starting July 2018 (for the </a:t>
                      </a:r>
                      <a:r>
                        <a:rPr lang="en-US" sz="1400" kern="1200" dirty="0">
                          <a:solidFill>
                            <a:schemeClr val="tx1"/>
                          </a:solidFill>
                          <a:latin typeface="+mn-lt"/>
                          <a:ea typeface="+mn-ea"/>
                          <a:cs typeface="+mn-cs"/>
                        </a:rPr>
                        <a:t>2019 Plan Year).</a:t>
                      </a:r>
                    </a:p>
                  </a:txBody>
                  <a:tcPr marL="7518" marR="7518" marT="7518" marB="0"/>
                </a:tc>
                <a:tc>
                  <a:txBody>
                    <a:bodyPr/>
                    <a:lstStyle/>
                    <a:p>
                      <a:pPr lvl="0" algn="ctr"/>
                      <a:r>
                        <a:rPr lang="en-US" sz="1800" i="1" dirty="0"/>
                        <a:t>There is still work to do!</a:t>
                      </a:r>
                    </a:p>
                    <a:p>
                      <a:pPr lvl="0" algn="ctr"/>
                      <a:endParaRPr lang="en-US" sz="1600" dirty="0"/>
                    </a:p>
                    <a:p>
                      <a:pPr marL="171450" lvl="0" indent="-171450" algn="ctr">
                        <a:buFont typeface="Arial" panose="020B0604020202020204" pitchFamily="34" charset="0"/>
                        <a:buChar char="•"/>
                      </a:pPr>
                      <a:r>
                        <a:rPr lang="en-US" sz="1400" dirty="0"/>
                        <a:t>You </a:t>
                      </a:r>
                      <a:r>
                        <a:rPr lang="en-US" sz="1400" b="1" dirty="0"/>
                        <a:t>still need </a:t>
                      </a:r>
                      <a:r>
                        <a:rPr lang="en-US" sz="1400" dirty="0"/>
                        <a:t>to Complete Healthy Tomorrows form &amp; be in range by May 15, 2018</a:t>
                      </a:r>
                      <a:endParaRPr lang="en-US" sz="1400" baseline="30000" dirty="0"/>
                    </a:p>
                    <a:p>
                      <a:pPr marL="171450" lvl="0" indent="-171450" algn="ctr">
                        <a:buFont typeface="Arial" panose="020B0604020202020204" pitchFamily="34" charset="0"/>
                        <a:buChar char="•"/>
                      </a:pPr>
                      <a:endParaRPr lang="en-US" sz="1400" baseline="30000" dirty="0"/>
                    </a:p>
                    <a:p>
                      <a:pPr marL="171450" lvl="0" indent="-171450" algn="ctr">
                        <a:buFont typeface="Arial" panose="020B0604020202020204" pitchFamily="34" charset="0"/>
                        <a:buChar char="•"/>
                      </a:pPr>
                      <a:r>
                        <a:rPr lang="en-US" sz="1400" b="0" dirty="0"/>
                        <a:t>If you</a:t>
                      </a:r>
                      <a:r>
                        <a:rPr lang="en-US" sz="1400" b="0" baseline="0" dirty="0"/>
                        <a:t> </a:t>
                      </a:r>
                      <a:r>
                        <a:rPr lang="en-US" sz="1400" b="1" baseline="0" dirty="0"/>
                        <a:t>do not, you will </a:t>
                      </a:r>
                      <a:r>
                        <a:rPr lang="en-US" sz="1400" b="1" dirty="0"/>
                        <a:t>incur</a:t>
                      </a:r>
                      <a:r>
                        <a:rPr lang="en-US" sz="1400" b="1" baseline="0" dirty="0"/>
                        <a:t> </a:t>
                      </a:r>
                      <a:r>
                        <a:rPr lang="en-US" sz="1400" baseline="0" dirty="0"/>
                        <a:t>a </a:t>
                      </a:r>
                      <a:r>
                        <a:rPr lang="en-US" sz="1400" dirty="0"/>
                        <a:t>$500 penalty deductible and pay $25/</a:t>
                      </a:r>
                      <a:r>
                        <a:rPr lang="en-US" sz="1400" dirty="0" err="1"/>
                        <a:t>mo</a:t>
                      </a:r>
                      <a:r>
                        <a:rPr lang="en-US" sz="1400" dirty="0"/>
                        <a:t> premium increase starting July 1, 2018</a:t>
                      </a:r>
                    </a:p>
                  </a:txBody>
                  <a:tcPr marL="7518" marR="7518" marT="7518" marB="0"/>
                </a:tc>
                <a:tc>
                  <a:txBody>
                    <a:bodyPr/>
                    <a:lstStyle/>
                    <a:p>
                      <a:pPr lvl="0" algn="ctr"/>
                      <a:r>
                        <a:rPr lang="en-US" sz="1800" i="1" kern="1200" dirty="0">
                          <a:solidFill>
                            <a:schemeClr val="tx1"/>
                          </a:solidFill>
                          <a:latin typeface="+mn-lt"/>
                          <a:ea typeface="+mn-ea"/>
                          <a:cs typeface="+mn-cs"/>
                        </a:rPr>
                        <a:t> Go Play with Go365!</a:t>
                      </a:r>
                    </a:p>
                    <a:p>
                      <a:pPr lvl="0" algn="ctr"/>
                      <a:endParaRPr lang="en-US" sz="1600" dirty="0"/>
                    </a:p>
                    <a:p>
                      <a:pPr marL="171450" lvl="0" indent="-171450" algn="ctr">
                        <a:buFont typeface="Arial" panose="020B0604020202020204" pitchFamily="34" charset="0"/>
                        <a:buChar char="•"/>
                      </a:pPr>
                      <a:r>
                        <a:rPr lang="en-US" sz="1400" dirty="0"/>
                        <a:t>Learn the program</a:t>
                      </a:r>
                    </a:p>
                    <a:p>
                      <a:pPr marL="171450" lvl="0" indent="-171450" algn="ctr">
                        <a:buFont typeface="Arial" panose="020B0604020202020204" pitchFamily="34" charset="0"/>
                        <a:buChar char="•"/>
                      </a:pPr>
                      <a:endParaRPr lang="en-US" sz="1400" dirty="0"/>
                    </a:p>
                    <a:p>
                      <a:pPr marL="171450" lvl="0" indent="-171450" algn="ctr">
                        <a:buFont typeface="Arial" panose="020B0604020202020204" pitchFamily="34" charset="0"/>
                        <a:buChar char="•"/>
                      </a:pPr>
                      <a:r>
                        <a:rPr lang="en-US" sz="1400" kern="1200" dirty="0">
                          <a:solidFill>
                            <a:schemeClr val="tx1"/>
                          </a:solidFill>
                          <a:latin typeface="+mn-lt"/>
                          <a:ea typeface="+mn-ea"/>
                          <a:cs typeface="+mn-cs"/>
                        </a:rPr>
                        <a:t>Have fun, build experience, and earn additional rewards for healthy activities including Amazon gift cards and fitness devices.</a:t>
                      </a:r>
                    </a:p>
                    <a:p>
                      <a:pPr marL="0" lvl="0" indent="0" algn="ctr">
                        <a:buFont typeface="Arial" panose="020B0604020202020204" pitchFamily="34" charset="0"/>
                        <a:buNone/>
                      </a:pPr>
                      <a:endParaRPr lang="en-US" sz="1200" dirty="0"/>
                    </a:p>
                  </a:txBody>
                  <a:tcPr marL="7518" marR="7518" marT="7518" marB="0"/>
                </a:tc>
                <a:extLst>
                  <a:ext uri="{0D108BD9-81ED-4DB2-BD59-A6C34878D82A}">
                    <a16:rowId xmlns:a16="http://schemas.microsoft.com/office/drawing/2014/main" val="10002"/>
                  </a:ext>
                </a:extLst>
              </a:tr>
              <a:tr h="715041">
                <a:tc gridSpan="3">
                  <a:txBody>
                    <a:bodyPr/>
                    <a:lstStyle/>
                    <a:p>
                      <a:pPr marL="0" lvl="0" indent="0" algn="ctr">
                        <a:buFont typeface="Arial" panose="020B0604020202020204" pitchFamily="34" charset="0"/>
                        <a:buNone/>
                      </a:pPr>
                      <a:r>
                        <a:rPr lang="en-US" sz="1800" dirty="0"/>
                        <a:t>To</a:t>
                      </a:r>
                      <a:r>
                        <a:rPr lang="en-US" sz="1800" baseline="0" dirty="0"/>
                        <a:t> get started with Go365 v</a:t>
                      </a:r>
                      <a:r>
                        <a:rPr lang="en-US" sz="1800" dirty="0"/>
                        <a:t>isit </a:t>
                      </a:r>
                      <a:r>
                        <a:rPr lang="en-US" sz="1800" dirty="0">
                          <a:hlinkClick r:id="rId2"/>
                        </a:rPr>
                        <a:t>https://www.go365.com/</a:t>
                      </a:r>
                      <a:r>
                        <a:rPr lang="en-US" sz="1800" dirty="0"/>
                        <a:t> </a:t>
                      </a:r>
                    </a:p>
                    <a:p>
                      <a:pPr marL="0" lvl="0" indent="0" algn="ctr">
                        <a:buFont typeface="Arial" panose="020B0604020202020204" pitchFamily="34" charset="0"/>
                        <a:buNone/>
                      </a:pPr>
                      <a:r>
                        <a:rPr lang="en-US" sz="1800" dirty="0"/>
                        <a:t>or download</a:t>
                      </a:r>
                      <a:r>
                        <a:rPr lang="en-US" sz="1800" baseline="0" dirty="0"/>
                        <a:t> the Go365 </a:t>
                      </a:r>
                      <a:r>
                        <a:rPr lang="en-US" sz="1800" dirty="0"/>
                        <a:t>app from your Android</a:t>
                      </a:r>
                      <a:r>
                        <a:rPr lang="en-US" sz="1800" baseline="0" dirty="0"/>
                        <a:t> or iTunes App Store </a:t>
                      </a:r>
                      <a:endParaRPr lang="en-US" sz="1800" dirty="0"/>
                    </a:p>
                    <a:p>
                      <a:pPr marL="0" lvl="0" indent="0" algn="ctr">
                        <a:buFont typeface="Arial" panose="020B0604020202020204" pitchFamily="34" charset="0"/>
                        <a:buNone/>
                      </a:pPr>
                      <a:endParaRPr lang="en-US" sz="1200" dirty="0">
                        <a:latin typeface="Corbel" pitchFamily="34" charset="0"/>
                      </a:endParaRPr>
                    </a:p>
                  </a:txBody>
                  <a:tcPr marL="7518" marR="7518" marT="7518" marB="0"/>
                </a:tc>
                <a:tc hMerge="1">
                  <a:txBody>
                    <a:bodyPr/>
                    <a:lstStyle/>
                    <a:p>
                      <a:pPr marL="171450" lvl="0" indent="-171450" algn="ctr">
                        <a:buFont typeface="Arial" panose="020B0604020202020204" pitchFamily="34" charset="0"/>
                        <a:buChar char="•"/>
                      </a:pPr>
                      <a:endParaRPr lang="en-US" sz="1200" dirty="0">
                        <a:latin typeface="Corbel" pitchFamily="34" charset="0"/>
                      </a:endParaRPr>
                    </a:p>
                  </a:txBody>
                  <a:tcPr marL="7518" marR="7518" marT="7518" marB="0"/>
                </a:tc>
                <a:tc hMerge="1">
                  <a:txBody>
                    <a:bodyPr/>
                    <a:lstStyle/>
                    <a:p>
                      <a:pPr marL="0" lvl="0" indent="0" algn="ctr">
                        <a:buFont typeface="Arial" panose="020B0604020202020204" pitchFamily="34" charset="0"/>
                        <a:buNone/>
                      </a:pPr>
                      <a:endParaRPr lang="en-US" sz="1200" dirty="0"/>
                    </a:p>
                  </a:txBody>
                  <a:tcPr marL="7518" marR="7518" marT="7518" marB="0"/>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
        <p:nvSpPr>
          <p:cNvPr id="4" name="TextBox 3"/>
          <p:cNvSpPr txBox="1"/>
          <p:nvPr/>
        </p:nvSpPr>
        <p:spPr>
          <a:xfrm>
            <a:off x="1848000" y="117001"/>
            <a:ext cx="5616000" cy="461665"/>
          </a:xfrm>
          <a:prstGeom prst="rect">
            <a:avLst/>
          </a:prstGeom>
          <a:noFill/>
        </p:spPr>
        <p:txBody>
          <a:bodyPr wrap="square" rtlCol="0">
            <a:spAutoFit/>
          </a:bodyPr>
          <a:lstStyle/>
          <a:p>
            <a:r>
              <a:rPr lang="en-US" sz="2400" dirty="0">
                <a:solidFill>
                  <a:schemeClr val="bg1"/>
                </a:solidFill>
              </a:rPr>
              <a:t>Launch Announcement </a:t>
            </a:r>
          </a:p>
        </p:txBody>
      </p:sp>
      <p:sp>
        <p:nvSpPr>
          <p:cNvPr id="5" name="Slide Number Placeholder 3">
            <a:extLst>
              <a:ext uri="{FF2B5EF4-FFF2-40B4-BE49-F238E27FC236}">
                <a16:creationId xmlns:a16="http://schemas.microsoft.com/office/drawing/2014/main" id="{DD500A80-F071-45BE-B454-FAAACD639D00}"/>
              </a:ext>
            </a:extLst>
          </p:cNvPr>
          <p:cNvSpPr txBox="1">
            <a:spLocks/>
          </p:cNvSpPr>
          <p:nvPr/>
        </p:nvSpPr>
        <p:spPr>
          <a:xfrm>
            <a:off x="10948946" y="6356350"/>
            <a:ext cx="50888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500" dirty="0"/>
          </a:p>
        </p:txBody>
      </p:sp>
      <p:sp>
        <p:nvSpPr>
          <p:cNvPr id="6" name="Slide Number Placeholder 3">
            <a:extLst>
              <a:ext uri="{FF2B5EF4-FFF2-40B4-BE49-F238E27FC236}">
                <a16:creationId xmlns:a16="http://schemas.microsoft.com/office/drawing/2014/main" id="{F09BB982-2CCA-4BE4-87E6-1B77D42BF2A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F6ED8E8-F64C-4762-8569-8B6FFFAE83FB}" type="slidenum">
              <a:rPr lang="en-US" sz="1200" smtClean="0"/>
              <a:pPr algn="r"/>
              <a:t>20</a:t>
            </a:fld>
            <a:endParaRPr lang="en-US" sz="1200" dirty="0"/>
          </a:p>
        </p:txBody>
      </p:sp>
    </p:spTree>
    <p:extLst>
      <p:ext uri="{BB962C8B-B14F-4D97-AF65-F5344CB8AC3E}">
        <p14:creationId xmlns:p14="http://schemas.microsoft.com/office/powerpoint/2010/main" val="1977946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0508293"/>
              </p:ext>
            </p:extLst>
          </p:nvPr>
        </p:nvGraphicFramePr>
        <p:xfrm>
          <a:off x="2161349" y="1413000"/>
          <a:ext cx="7682364" cy="3780721"/>
        </p:xfrm>
        <a:graphic>
          <a:graphicData uri="http://schemas.openxmlformats.org/drawingml/2006/table">
            <a:tbl>
              <a:tblPr firstRow="1" bandRow="1">
                <a:tableStyleId>{93296810-A885-4BE3-A3E7-6D5BEEA58F35}</a:tableStyleId>
              </a:tblPr>
              <a:tblGrid>
                <a:gridCol w="1920591">
                  <a:extLst>
                    <a:ext uri="{9D8B030D-6E8A-4147-A177-3AD203B41FA5}">
                      <a16:colId xmlns:a16="http://schemas.microsoft.com/office/drawing/2014/main" val="20000"/>
                    </a:ext>
                  </a:extLst>
                </a:gridCol>
                <a:gridCol w="1920591">
                  <a:extLst>
                    <a:ext uri="{9D8B030D-6E8A-4147-A177-3AD203B41FA5}">
                      <a16:colId xmlns:a16="http://schemas.microsoft.com/office/drawing/2014/main" val="20001"/>
                    </a:ext>
                  </a:extLst>
                </a:gridCol>
                <a:gridCol w="1920591">
                  <a:extLst>
                    <a:ext uri="{9D8B030D-6E8A-4147-A177-3AD203B41FA5}">
                      <a16:colId xmlns:a16="http://schemas.microsoft.com/office/drawing/2014/main" val="20002"/>
                    </a:ext>
                  </a:extLst>
                </a:gridCol>
                <a:gridCol w="1920591">
                  <a:extLst>
                    <a:ext uri="{9D8B030D-6E8A-4147-A177-3AD203B41FA5}">
                      <a16:colId xmlns:a16="http://schemas.microsoft.com/office/drawing/2014/main" val="20003"/>
                    </a:ext>
                  </a:extLst>
                </a:gridCol>
              </a:tblGrid>
              <a:tr h="965986">
                <a:tc>
                  <a:txBody>
                    <a:bodyPr/>
                    <a:lstStyle/>
                    <a:p>
                      <a:pPr algn="ctr"/>
                      <a:r>
                        <a:rPr lang="en-US" sz="2800" dirty="0">
                          <a:solidFill>
                            <a:schemeClr val="bg1"/>
                          </a:solidFill>
                        </a:rPr>
                        <a:t>Year</a:t>
                      </a:r>
                      <a:r>
                        <a:rPr lang="en-US" sz="2800" baseline="0" dirty="0">
                          <a:solidFill>
                            <a:schemeClr val="bg1"/>
                          </a:solidFill>
                        </a:rPr>
                        <a:t> </a:t>
                      </a:r>
                      <a:r>
                        <a:rPr lang="en-US" sz="2800" strike="noStrike" baseline="0" dirty="0">
                          <a:solidFill>
                            <a:schemeClr val="bg1"/>
                          </a:solidFill>
                        </a:rPr>
                        <a:t>4</a:t>
                      </a:r>
                    </a:p>
                    <a:p>
                      <a:pPr algn="ctr"/>
                      <a:r>
                        <a:rPr lang="en-US" sz="1200" baseline="0" dirty="0">
                          <a:solidFill>
                            <a:schemeClr val="bg1"/>
                          </a:solidFill>
                        </a:rPr>
                        <a:t>7/1/2018 – 6/30/2019 </a:t>
                      </a:r>
                      <a:endParaRPr lang="en-US" sz="1200" dirty="0">
                        <a:solidFill>
                          <a:schemeClr val="bg1"/>
                        </a:solidFill>
                      </a:endParaRPr>
                    </a:p>
                  </a:txBody>
                  <a:tcPr anchor="ctr"/>
                </a:tc>
                <a:tc>
                  <a:txBody>
                    <a:bodyPr/>
                    <a:lstStyle/>
                    <a:p>
                      <a:pPr algn="ctr"/>
                      <a:r>
                        <a:rPr lang="en-US" sz="2800" dirty="0">
                          <a:solidFill>
                            <a:schemeClr val="bg1"/>
                          </a:solidFill>
                        </a:rPr>
                        <a:t>Year </a:t>
                      </a:r>
                      <a:r>
                        <a:rPr lang="en-US" sz="2800" strike="noStrike" dirty="0">
                          <a:solidFill>
                            <a:schemeClr val="bg1"/>
                          </a:solidFill>
                        </a:rPr>
                        <a:t>5</a:t>
                      </a:r>
                      <a:endParaRPr lang="en-US" sz="2800" strike="sngStrike"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7/1/2019 – 6/30/2020 </a:t>
                      </a:r>
                      <a:endParaRPr lang="en-US" sz="12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Year 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7/1/2020 – 6/30/2021</a:t>
                      </a:r>
                      <a:endParaRPr lang="en-US" sz="12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Year 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7/1/2021 – 6/30/2022</a:t>
                      </a:r>
                      <a:endParaRPr lang="en-US" sz="1200" dirty="0">
                        <a:solidFill>
                          <a:schemeClr val="bg1"/>
                        </a:solidFill>
                      </a:endParaRPr>
                    </a:p>
                  </a:txBody>
                  <a:tcPr anchor="ctr"/>
                </a:tc>
                <a:extLst>
                  <a:ext uri="{0D108BD9-81ED-4DB2-BD59-A6C34878D82A}">
                    <a16:rowId xmlns:a16="http://schemas.microsoft.com/office/drawing/2014/main" val="10000"/>
                  </a:ext>
                </a:extLst>
              </a:tr>
              <a:tr h="772575">
                <a:tc gridSpan="4">
                  <a:txBody>
                    <a:bodyPr/>
                    <a:lstStyle/>
                    <a:p>
                      <a:pPr algn="ctr"/>
                      <a:r>
                        <a:rPr lang="en-US" sz="1800" dirty="0"/>
                        <a:t>To avoid penalty</a:t>
                      </a:r>
                      <a:r>
                        <a:rPr lang="en-US" sz="1800" baseline="0" dirty="0"/>
                        <a:t> the following year*:</a:t>
                      </a:r>
                      <a:endParaRPr lang="en-US" sz="18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0001"/>
                  </a:ext>
                </a:extLst>
              </a:tr>
              <a:tr h="1794150">
                <a:tc>
                  <a:txBody>
                    <a:bodyPr/>
                    <a:lstStyle/>
                    <a:p>
                      <a:pPr algn="ctr"/>
                      <a:r>
                        <a:rPr lang="en-US" sz="1800" baseline="0" dirty="0"/>
                        <a:t>Earn</a:t>
                      </a:r>
                    </a:p>
                    <a:p>
                      <a:pPr algn="ctr"/>
                      <a:r>
                        <a:rPr lang="en-US" sz="1800" baseline="0" dirty="0"/>
                        <a:t>3,000 Points </a:t>
                      </a:r>
                    </a:p>
                    <a:p>
                      <a:pPr algn="ctr"/>
                      <a:r>
                        <a:rPr lang="en-US" sz="1800" baseline="0" dirty="0"/>
                        <a:t>By May 15, 2019</a:t>
                      </a:r>
                      <a:endParaRPr lang="en-US" sz="1800" b="1" dirty="0"/>
                    </a:p>
                  </a:txBody>
                  <a:tcPr anchor="ctr"/>
                </a:tc>
                <a:tc>
                  <a:txBody>
                    <a:bodyPr/>
                    <a:lstStyle/>
                    <a:p>
                      <a:pPr algn="ctr"/>
                      <a:r>
                        <a:rPr lang="en-US" sz="1800" baseline="0" dirty="0"/>
                        <a:t>Earn</a:t>
                      </a:r>
                    </a:p>
                    <a:p>
                      <a:pPr algn="ctr"/>
                      <a:r>
                        <a:rPr lang="en-US" sz="1800" baseline="0" dirty="0"/>
                        <a:t>5,000 Points </a:t>
                      </a:r>
                    </a:p>
                    <a:p>
                      <a:pPr algn="ctr"/>
                      <a:r>
                        <a:rPr lang="en-US" sz="1800" baseline="0" dirty="0"/>
                        <a:t>by May 15, 2020 </a:t>
                      </a:r>
                      <a:endParaRPr lang="en-US" sz="1800" dirty="0"/>
                    </a:p>
                  </a:txBody>
                  <a:tcPr anchor="ctr"/>
                </a:tc>
                <a:tc>
                  <a:txBody>
                    <a:bodyPr/>
                    <a:lstStyle/>
                    <a:p>
                      <a:pPr algn="ctr"/>
                      <a:r>
                        <a:rPr lang="en-US" sz="1800" baseline="0" dirty="0"/>
                        <a:t>Earn</a:t>
                      </a:r>
                    </a:p>
                    <a:p>
                      <a:pPr algn="ctr"/>
                      <a:r>
                        <a:rPr lang="en-US" sz="1800" baseline="0" dirty="0"/>
                        <a:t>8,000 Points</a:t>
                      </a:r>
                    </a:p>
                    <a:p>
                      <a:pPr algn="ctr"/>
                      <a:r>
                        <a:rPr lang="en-US" sz="1800" baseline="0" dirty="0"/>
                        <a:t>by May 15, 2021 </a:t>
                      </a:r>
                      <a:endParaRPr lang="en-US" sz="1800" dirty="0"/>
                    </a:p>
                  </a:txBody>
                  <a:tcPr anchor="ctr"/>
                </a:tc>
                <a:tc>
                  <a:txBody>
                    <a:bodyPr/>
                    <a:lstStyle/>
                    <a:p>
                      <a:pPr algn="ctr"/>
                      <a:r>
                        <a:rPr lang="en-US" sz="1800" baseline="0" dirty="0"/>
                        <a:t>Earn</a:t>
                      </a:r>
                    </a:p>
                    <a:p>
                      <a:pPr algn="ctr"/>
                      <a:r>
                        <a:rPr lang="en-US" sz="1800" baseline="0" dirty="0"/>
                        <a:t>8,000 Points</a:t>
                      </a:r>
                    </a:p>
                    <a:p>
                      <a:pPr marL="0" indent="0" algn="ctr">
                        <a:buFont typeface="Arial" panose="020B0604020202020204" pitchFamily="34" charset="0"/>
                        <a:buNone/>
                      </a:pPr>
                      <a:r>
                        <a:rPr lang="en-US" sz="1400" baseline="0" dirty="0"/>
                        <a:t>AND </a:t>
                      </a:r>
                    </a:p>
                    <a:p>
                      <a:pPr marL="0" indent="0" algn="ctr">
                        <a:buFont typeface="Arial" panose="020B0604020202020204" pitchFamily="34" charset="0"/>
                        <a:buNone/>
                      </a:pPr>
                      <a:r>
                        <a:rPr lang="en-US" sz="1400" baseline="0" dirty="0"/>
                        <a:t>be Negative for Metabolic Syndrome**</a:t>
                      </a:r>
                      <a:endParaRPr lang="en-US"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by May 15, 2022. </a:t>
                      </a:r>
                      <a:endParaRPr lang="en-US" sz="1800" dirty="0"/>
                    </a:p>
                  </a:txBody>
                  <a:tcPr anchor="ctr"/>
                </a:tc>
                <a:extLst>
                  <a:ext uri="{0D108BD9-81ED-4DB2-BD59-A6C34878D82A}">
                    <a16:rowId xmlns:a16="http://schemas.microsoft.com/office/drawing/2014/main" val="10002"/>
                  </a:ext>
                </a:extLst>
              </a:tr>
            </a:tbl>
          </a:graphicData>
        </a:graphic>
      </p:graphicFrame>
      <p:sp>
        <p:nvSpPr>
          <p:cNvPr id="3" name="TextBox 2"/>
          <p:cNvSpPr txBox="1"/>
          <p:nvPr/>
        </p:nvSpPr>
        <p:spPr>
          <a:xfrm>
            <a:off x="1848000" y="117001"/>
            <a:ext cx="5616000" cy="461665"/>
          </a:xfrm>
          <a:prstGeom prst="rect">
            <a:avLst/>
          </a:prstGeom>
          <a:noFill/>
        </p:spPr>
        <p:txBody>
          <a:bodyPr wrap="square" rtlCol="0">
            <a:spAutoFit/>
          </a:bodyPr>
          <a:lstStyle/>
          <a:p>
            <a:r>
              <a:rPr lang="en-US" sz="2400">
                <a:solidFill>
                  <a:schemeClr val="bg1"/>
                </a:solidFill>
              </a:rPr>
              <a:t>Four-Year Healthy Tomorrows  Strategy</a:t>
            </a:r>
            <a:endParaRPr lang="en-US" sz="2400" dirty="0">
              <a:solidFill>
                <a:schemeClr val="bg1"/>
              </a:solidFill>
            </a:endParaRPr>
          </a:p>
        </p:txBody>
      </p:sp>
      <p:sp>
        <p:nvSpPr>
          <p:cNvPr id="4" name="TextBox 3"/>
          <p:cNvSpPr txBox="1"/>
          <p:nvPr/>
        </p:nvSpPr>
        <p:spPr>
          <a:xfrm>
            <a:off x="2161350" y="5240896"/>
            <a:ext cx="7894652" cy="938719"/>
          </a:xfrm>
          <a:prstGeom prst="rect">
            <a:avLst/>
          </a:prstGeom>
          <a:noFill/>
        </p:spPr>
        <p:txBody>
          <a:bodyPr wrap="square" rtlCol="0">
            <a:spAutoFit/>
          </a:bodyPr>
          <a:lstStyle/>
          <a:p>
            <a:pPr algn="ctr"/>
            <a:r>
              <a:rPr lang="en-US" sz="1100" dirty="0"/>
              <a:t>*In order to avoid $500 deductible increase and $</a:t>
            </a:r>
            <a:r>
              <a:rPr lang="en-US" sz="1100" dirty="0">
                <a:solidFill>
                  <a:schemeClr val="dk1"/>
                </a:solidFill>
              </a:rPr>
              <a:t>25 monthly premium increase.</a:t>
            </a:r>
            <a:endParaRPr lang="en-US" sz="1100" i="1" dirty="0"/>
          </a:p>
          <a:p>
            <a:pPr algn="ctr"/>
            <a:r>
              <a:rPr lang="en-US" sz="1100" i="1" dirty="0"/>
              <a:t>**Metabolic Risk Syndrome is a cluster of conditions – increased blood pressure, a high blood sugar level, excess body fat around the waist and abnormal cholesterol levels – that occur together, increasing the risk of heart disease, stroke and diabetes. To be negative for metabolic syndrome a member must have at least 3 of the 5 risk factors in a healthy range (weight, cholesterol, triglycerides, blood pressure, and blood glucose).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
        <p:nvSpPr>
          <p:cNvPr id="7" name="Slide Number Placeholder 3">
            <a:extLst>
              <a:ext uri="{FF2B5EF4-FFF2-40B4-BE49-F238E27FC236}">
                <a16:creationId xmlns:a16="http://schemas.microsoft.com/office/drawing/2014/main" id="{A28D5F88-64FD-41BD-BC20-5D17466F55C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F6ED8E8-F64C-4762-8569-8B6FFFAE83FB}" type="slidenum">
              <a:rPr lang="en-US" sz="1200" smtClean="0"/>
              <a:pPr algn="r"/>
              <a:t>21</a:t>
            </a:fld>
            <a:endParaRPr lang="en-US" sz="1200" dirty="0"/>
          </a:p>
        </p:txBody>
      </p:sp>
    </p:spTree>
    <p:extLst>
      <p:ext uri="{BB962C8B-B14F-4D97-AF65-F5344CB8AC3E}">
        <p14:creationId xmlns:p14="http://schemas.microsoft.com/office/powerpoint/2010/main" val="2947581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000" y="117001"/>
            <a:ext cx="5616000" cy="461665"/>
          </a:xfrm>
          <a:prstGeom prst="rect">
            <a:avLst/>
          </a:prstGeom>
          <a:noFill/>
        </p:spPr>
        <p:txBody>
          <a:bodyPr wrap="square" rtlCol="0">
            <a:spAutoFit/>
          </a:bodyPr>
          <a:lstStyle/>
          <a:p>
            <a:r>
              <a:rPr lang="en-US" sz="2400" dirty="0">
                <a:solidFill>
                  <a:schemeClr val="bg1"/>
                </a:solidFill>
              </a:rPr>
              <a:t>What is Go365? </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831" y="1269000"/>
            <a:ext cx="8115300"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731" y="2401350"/>
            <a:ext cx="8460000" cy="349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
        <p:nvSpPr>
          <p:cNvPr id="6" name="Rectangle 5"/>
          <p:cNvSpPr/>
          <p:nvPr/>
        </p:nvSpPr>
        <p:spPr>
          <a:xfrm>
            <a:off x="7248000" y="5445000"/>
            <a:ext cx="2880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52000" y="5167321"/>
            <a:ext cx="2808000" cy="28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3">
            <a:extLst>
              <a:ext uri="{FF2B5EF4-FFF2-40B4-BE49-F238E27FC236}">
                <a16:creationId xmlns:a16="http://schemas.microsoft.com/office/drawing/2014/main" id="{0039D49B-48B5-484C-B8C4-F433397AB796}"/>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F6ED8E8-F64C-4762-8569-8B6FFFAE83FB}" type="slidenum">
              <a:rPr lang="en-US" sz="1200" smtClean="0"/>
              <a:pPr algn="r"/>
              <a:t>22</a:t>
            </a:fld>
            <a:endParaRPr lang="en-US" sz="1200" dirty="0"/>
          </a:p>
        </p:txBody>
      </p:sp>
    </p:spTree>
    <p:extLst>
      <p:ext uri="{BB962C8B-B14F-4D97-AF65-F5344CB8AC3E}">
        <p14:creationId xmlns:p14="http://schemas.microsoft.com/office/powerpoint/2010/main" val="3991491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470930"/>
              </p:ext>
            </p:extLst>
          </p:nvPr>
        </p:nvGraphicFramePr>
        <p:xfrm>
          <a:off x="-69573" y="775764"/>
          <a:ext cx="12261573" cy="6082236"/>
        </p:xfrm>
        <a:graphic>
          <a:graphicData uri="http://schemas.openxmlformats.org/drawingml/2006/table">
            <a:tbl>
              <a:tblPr firstRow="1" bandRow="1">
                <a:tableStyleId>{93296810-A885-4BE3-A3E7-6D5BEEA58F35}</a:tableStyleId>
              </a:tblPr>
              <a:tblGrid>
                <a:gridCol w="4170233">
                  <a:extLst>
                    <a:ext uri="{9D8B030D-6E8A-4147-A177-3AD203B41FA5}">
                      <a16:colId xmlns:a16="http://schemas.microsoft.com/office/drawing/2014/main" val="20000"/>
                    </a:ext>
                  </a:extLst>
                </a:gridCol>
                <a:gridCol w="3363627">
                  <a:extLst>
                    <a:ext uri="{9D8B030D-6E8A-4147-A177-3AD203B41FA5}">
                      <a16:colId xmlns:a16="http://schemas.microsoft.com/office/drawing/2014/main" val="4134314550"/>
                    </a:ext>
                  </a:extLst>
                </a:gridCol>
                <a:gridCol w="2862470">
                  <a:extLst>
                    <a:ext uri="{9D8B030D-6E8A-4147-A177-3AD203B41FA5}">
                      <a16:colId xmlns:a16="http://schemas.microsoft.com/office/drawing/2014/main" val="463302224"/>
                    </a:ext>
                  </a:extLst>
                </a:gridCol>
                <a:gridCol w="1865243">
                  <a:extLst>
                    <a:ext uri="{9D8B030D-6E8A-4147-A177-3AD203B41FA5}">
                      <a16:colId xmlns:a16="http://schemas.microsoft.com/office/drawing/2014/main" val="1720795905"/>
                    </a:ext>
                  </a:extLst>
                </a:gridCol>
              </a:tblGrid>
              <a:tr h="990060">
                <a:tc>
                  <a:txBody>
                    <a:bodyPr/>
                    <a:lstStyle/>
                    <a:p>
                      <a:pPr algn="ctr"/>
                      <a:r>
                        <a:rPr lang="en-US" sz="2800" dirty="0">
                          <a:solidFill>
                            <a:schemeClr val="bg1"/>
                          </a:solidFill>
                        </a:rPr>
                        <a:t>Education</a:t>
                      </a:r>
                      <a:endParaRPr lang="en-US" sz="1200" dirty="0">
                        <a:solidFill>
                          <a:schemeClr val="bg1"/>
                        </a:solidFill>
                      </a:endParaRPr>
                    </a:p>
                  </a:txBody>
                  <a:tcPr anchor="ctr"/>
                </a:tc>
                <a:tc>
                  <a:txBody>
                    <a:bodyPr/>
                    <a:lstStyle/>
                    <a:p>
                      <a:pPr algn="ctr"/>
                      <a:r>
                        <a:rPr lang="en-US" sz="2800" dirty="0">
                          <a:solidFill>
                            <a:schemeClr val="bg1"/>
                          </a:solidFill>
                        </a:rPr>
                        <a:t>Fitness</a:t>
                      </a:r>
                      <a:endParaRPr lang="en-US" sz="12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Prevention</a:t>
                      </a:r>
                      <a:endParaRPr lang="en-US" sz="12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rPr>
                        <a:t>Healthy Living</a:t>
                      </a:r>
                      <a:endParaRPr lang="en-US" sz="1200" dirty="0">
                        <a:solidFill>
                          <a:schemeClr val="bg1"/>
                        </a:solidFill>
                      </a:endParaRPr>
                    </a:p>
                  </a:txBody>
                  <a:tcPr anchor="ctr"/>
                </a:tc>
                <a:extLst>
                  <a:ext uri="{0D108BD9-81ED-4DB2-BD59-A6C34878D82A}">
                    <a16:rowId xmlns:a16="http://schemas.microsoft.com/office/drawing/2014/main" val="10000"/>
                  </a:ext>
                </a:extLst>
              </a:tr>
              <a:tr h="593201">
                <a:tc gridSpan="4">
                  <a:txBody>
                    <a:bodyPr/>
                    <a:lstStyle/>
                    <a:p>
                      <a:pPr algn="ctr"/>
                      <a:r>
                        <a:rPr lang="en-US" sz="1800" dirty="0"/>
                        <a:t>Some opportunities are fixed, we can add opportunities</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98975">
                <a:tc>
                  <a:txBody>
                    <a:bodyPr/>
                    <a:lstStyle/>
                    <a:p>
                      <a:pPr marL="285750" indent="-285750" algn="ctr">
                        <a:buFont typeface="Arial" panose="020B0604020202020204" pitchFamily="34" charset="0"/>
                        <a:buChar char="•"/>
                      </a:pPr>
                      <a:r>
                        <a:rPr lang="en-US" sz="1800" b="0" baseline="0" dirty="0"/>
                        <a:t>Health Assessment - 500/</a:t>
                      </a:r>
                      <a:r>
                        <a:rPr lang="en-US" sz="1800" b="0" baseline="0" dirty="0" err="1"/>
                        <a:t>yr</a:t>
                      </a:r>
                      <a:r>
                        <a:rPr lang="en-US" sz="1800" b="0" baseline="0" dirty="0"/>
                        <a:t>; 500 points once in lifetime bonus; 250 fast bonus if within first 90 days</a:t>
                      </a:r>
                    </a:p>
                    <a:p>
                      <a:pPr marL="0" indent="0" algn="ctr">
                        <a:buFont typeface="Arial" panose="020B0604020202020204" pitchFamily="34" charset="0"/>
                        <a:buNone/>
                      </a:pPr>
                      <a:endParaRPr lang="en-US" sz="1800" b="0" baseline="0" dirty="0"/>
                    </a:p>
                    <a:p>
                      <a:pPr marL="285750" indent="-285750" algn="ctr">
                        <a:buFont typeface="Arial" panose="020B0604020202020204" pitchFamily="34" charset="0"/>
                        <a:buChar char="•"/>
                      </a:pPr>
                      <a:r>
                        <a:rPr lang="en-US" sz="1800" b="0" baseline="0" dirty="0"/>
                        <a:t>Sleep diary 25/</a:t>
                      </a:r>
                      <a:r>
                        <a:rPr lang="en-US" sz="1800" b="0" baseline="0" dirty="0" err="1"/>
                        <a:t>wk</a:t>
                      </a:r>
                      <a:r>
                        <a:rPr lang="en-US" sz="1800" b="0" baseline="0" dirty="0"/>
                        <a:t>; Up to 150/</a:t>
                      </a:r>
                      <a:r>
                        <a:rPr lang="en-US" sz="1800" b="0" baseline="0" dirty="0" err="1"/>
                        <a:t>yr</a:t>
                      </a:r>
                      <a:endParaRPr lang="en-US" sz="1800" b="0" baseline="0" dirty="0"/>
                    </a:p>
                    <a:p>
                      <a:pPr marL="0" indent="0" algn="ctr">
                        <a:buFont typeface="Arial" panose="020B0604020202020204" pitchFamily="34" charset="0"/>
                        <a:buNone/>
                      </a:pPr>
                      <a:endParaRPr lang="en-US" sz="1800" b="0" baseline="0" dirty="0"/>
                    </a:p>
                    <a:p>
                      <a:pPr marL="285750" indent="-285750" algn="ctr">
                        <a:buFont typeface="Arial" panose="020B0604020202020204" pitchFamily="34" charset="0"/>
                        <a:buChar char="•"/>
                      </a:pPr>
                      <a:r>
                        <a:rPr lang="en-US" sz="1800" b="0" baseline="0" dirty="0"/>
                        <a:t>Health coaching up to 600/</a:t>
                      </a:r>
                      <a:r>
                        <a:rPr lang="en-US" sz="1800" b="0" baseline="0" dirty="0" err="1"/>
                        <a:t>yr</a:t>
                      </a:r>
                      <a:endParaRPr lang="en-US" sz="1800" b="0" baseline="0" dirty="0"/>
                    </a:p>
                    <a:p>
                      <a:pPr marL="0" indent="0" algn="ctr">
                        <a:buFont typeface="Arial" panose="020B0604020202020204" pitchFamily="34" charset="0"/>
                        <a:buNone/>
                      </a:pPr>
                      <a:endParaRPr lang="en-US" sz="1800" b="0" baseline="0" dirty="0"/>
                    </a:p>
                    <a:p>
                      <a:pPr marL="285750" indent="-285750" algn="ctr">
                        <a:buFont typeface="Arial" panose="020B0604020202020204" pitchFamily="34" charset="0"/>
                        <a:buChar char="•"/>
                      </a:pPr>
                      <a:r>
                        <a:rPr lang="en-US" sz="1800" b="0" baseline="0" dirty="0"/>
                        <a:t>Calculators up to 300/</a:t>
                      </a:r>
                      <a:r>
                        <a:rPr lang="en-US" sz="1800" b="0" baseline="0" dirty="0" err="1"/>
                        <a:t>yr</a:t>
                      </a:r>
                      <a:endParaRPr lang="en-US" sz="1800" b="0" baseline="0" dirty="0"/>
                    </a:p>
                    <a:p>
                      <a:pPr marL="0" indent="0" algn="ctr">
                        <a:buFont typeface="Arial" panose="020B0604020202020204" pitchFamily="34" charset="0"/>
                        <a:buNone/>
                      </a:pPr>
                      <a:endParaRPr lang="en-US" sz="1800" b="0" baseline="0" dirty="0"/>
                    </a:p>
                    <a:p>
                      <a:pPr marL="285750" indent="-285750" algn="ctr">
                        <a:buFont typeface="Arial" panose="020B0604020202020204" pitchFamily="34" charset="0"/>
                        <a:buChar char="•"/>
                      </a:pPr>
                      <a:r>
                        <a:rPr lang="en-US" sz="1800" b="0" baseline="0" dirty="0"/>
                        <a:t>CPR/first aid 125/</a:t>
                      </a:r>
                      <a:r>
                        <a:rPr lang="en-US" sz="1800" b="0" baseline="0" dirty="0" err="1"/>
                        <a:t>yr</a:t>
                      </a:r>
                      <a:r>
                        <a:rPr lang="en-US" sz="1800" b="0" baseline="0" dirty="0"/>
                        <a:t> each</a:t>
                      </a:r>
                    </a:p>
                    <a:p>
                      <a:pPr marL="285750" indent="-285750" algn="ctr">
                        <a:buFont typeface="Arial" panose="020B0604020202020204" pitchFamily="34" charset="0"/>
                        <a:buChar char="•"/>
                      </a:pPr>
                      <a:endParaRPr lang="en-US" sz="1800" b="0" baseline="0" dirty="0"/>
                    </a:p>
                    <a:p>
                      <a:pPr marL="285750" indent="-285750" algn="ctr">
                        <a:buFont typeface="Arial" panose="020B0604020202020204" pitchFamily="34" charset="0"/>
                        <a:buChar char="•"/>
                      </a:pPr>
                      <a:r>
                        <a:rPr lang="en-US" sz="1800" b="0" baseline="0" dirty="0"/>
                        <a:t>Daily health quiz 2pts</a:t>
                      </a:r>
                    </a:p>
                    <a:p>
                      <a:pPr marL="285750" indent="-285750" algn="ctr">
                        <a:buFont typeface="Arial" panose="020B0604020202020204" pitchFamily="34" charset="0"/>
                        <a:buChar char="•"/>
                      </a:pPr>
                      <a:endParaRPr lang="en-US" sz="1800" b="1" dirty="0"/>
                    </a:p>
                  </a:txBody>
                  <a:tcPr anchor="ctr"/>
                </a:tc>
                <a:tc>
                  <a:txBody>
                    <a:bodyPr/>
                    <a:lstStyle/>
                    <a:p>
                      <a:pPr marL="285750" indent="-285750" algn="ctr">
                        <a:buFont typeface="Arial" panose="020B0604020202020204" pitchFamily="34" charset="0"/>
                        <a:buChar char="•"/>
                      </a:pPr>
                      <a:r>
                        <a:rPr lang="en-US" sz="1800"/>
                        <a:t>Daily</a:t>
                      </a:r>
                      <a:r>
                        <a:rPr lang="en-US" sz="1800" baseline="0"/>
                        <a:t> points </a:t>
                      </a:r>
                      <a:r>
                        <a:rPr lang="en-US" sz="1800" baseline="0" dirty="0"/>
                        <a:t>up to 50/day</a:t>
                      </a:r>
                    </a:p>
                    <a:p>
                      <a:pPr marL="0" indent="0" algn="ctr">
                        <a:buFont typeface="Arial" panose="020B0604020202020204" pitchFamily="34" charset="0"/>
                        <a:buNone/>
                      </a:pPr>
                      <a:endParaRPr lang="en-US" sz="1800" baseline="0" dirty="0"/>
                    </a:p>
                    <a:p>
                      <a:pPr marL="285750" indent="-285750" algn="ctr">
                        <a:buFont typeface="Arial" panose="020B0604020202020204" pitchFamily="34" charset="0"/>
                        <a:buChar char="•"/>
                      </a:pPr>
                      <a:r>
                        <a:rPr lang="en-US" sz="1800" baseline="0" dirty="0"/>
                        <a:t>Sports league up to 1400/</a:t>
                      </a:r>
                      <a:r>
                        <a:rPr lang="en-US" sz="1800" baseline="0" dirty="0" err="1"/>
                        <a:t>yr</a:t>
                      </a:r>
                      <a:endParaRPr lang="en-US" sz="1800" baseline="0" dirty="0"/>
                    </a:p>
                    <a:p>
                      <a:pPr marL="0" indent="0" algn="ctr">
                        <a:buFont typeface="Arial" panose="020B0604020202020204" pitchFamily="34" charset="0"/>
                        <a:buNone/>
                      </a:pPr>
                      <a:endParaRPr lang="en-US" sz="1800" baseline="0" dirty="0"/>
                    </a:p>
                    <a:p>
                      <a:pPr marL="285750" indent="-285750" algn="ctr">
                        <a:buFont typeface="Arial" panose="020B0604020202020204" pitchFamily="34" charset="0"/>
                        <a:buChar char="•"/>
                      </a:pPr>
                      <a:r>
                        <a:rPr lang="en-US" sz="1800" baseline="0" dirty="0"/>
                        <a:t>Challenges up to 100/</a:t>
                      </a:r>
                      <a:r>
                        <a:rPr lang="en-US" sz="1800" baseline="0" dirty="0" err="1"/>
                        <a:t>mo</a:t>
                      </a:r>
                      <a:endParaRPr lang="en-US" sz="1800" baseline="0" dirty="0"/>
                    </a:p>
                    <a:p>
                      <a:pPr marL="0" indent="0" algn="ctr">
                        <a:buFont typeface="Arial" panose="020B0604020202020204" pitchFamily="34" charset="0"/>
                        <a:buNone/>
                      </a:pPr>
                      <a:endParaRPr lang="en-US" sz="1800" baseline="0" dirty="0"/>
                    </a:p>
                    <a:p>
                      <a:pPr marL="285750" indent="-285750" algn="ctr">
                        <a:buFont typeface="Arial" panose="020B0604020202020204" pitchFamily="34" charset="0"/>
                        <a:buChar char="•"/>
                      </a:pPr>
                      <a:r>
                        <a:rPr lang="en-US" sz="1800" baseline="0" dirty="0"/>
                        <a:t>Athletic events 250-500 each; Up to 3,000/</a:t>
                      </a:r>
                      <a:r>
                        <a:rPr lang="en-US" sz="1800" baseline="0" dirty="0" err="1"/>
                        <a:t>yr</a:t>
                      </a:r>
                      <a:endParaRPr lang="en-US" sz="1800" dirty="0"/>
                    </a:p>
                  </a:txBody>
                  <a:tcPr anchor="ctr"/>
                </a:tc>
                <a:tc>
                  <a:txBody>
                    <a:bodyPr/>
                    <a:lstStyle/>
                    <a:p>
                      <a:pPr marL="285750" indent="-285750" algn="ctr">
                        <a:buFont typeface="Arial" panose="020B0604020202020204" pitchFamily="34" charset="0"/>
                        <a:buChar char="•"/>
                      </a:pPr>
                      <a:r>
                        <a:rPr lang="en-US" sz="1800" dirty="0"/>
                        <a:t>Health</a:t>
                      </a:r>
                      <a:r>
                        <a:rPr lang="en-US" sz="1800" baseline="0" dirty="0"/>
                        <a:t> screenings 400</a:t>
                      </a:r>
                    </a:p>
                    <a:p>
                      <a:pPr marL="0" indent="0" algn="ctr">
                        <a:buFont typeface="Arial" panose="020B0604020202020204" pitchFamily="34" charset="0"/>
                        <a:buNone/>
                      </a:pPr>
                      <a:endParaRPr lang="en-US" sz="1800" baseline="0" dirty="0"/>
                    </a:p>
                    <a:p>
                      <a:pPr marL="285750" indent="-285750" algn="ctr">
                        <a:buFont typeface="Arial" panose="020B0604020202020204" pitchFamily="34" charset="0"/>
                        <a:buChar char="•"/>
                      </a:pPr>
                      <a:r>
                        <a:rPr lang="en-US" sz="1800" baseline="0"/>
                        <a:t>Flu </a:t>
                      </a:r>
                      <a:r>
                        <a:rPr lang="en-US" sz="1800" baseline="0" dirty="0"/>
                        <a:t>shot 200/</a:t>
                      </a:r>
                      <a:r>
                        <a:rPr lang="en-US" sz="1800" baseline="0" dirty="0" err="1"/>
                        <a:t>yr</a:t>
                      </a:r>
                      <a:endParaRPr lang="en-US" sz="1800" baseline="0" dirty="0"/>
                    </a:p>
                    <a:p>
                      <a:pPr marL="0" indent="0" algn="ctr">
                        <a:buFont typeface="Arial" panose="020B0604020202020204" pitchFamily="34" charset="0"/>
                        <a:buNone/>
                      </a:pPr>
                      <a:endParaRPr lang="en-US" sz="1800" baseline="0" dirty="0"/>
                    </a:p>
                    <a:p>
                      <a:pPr marL="285750" indent="-285750" algn="ctr">
                        <a:buFont typeface="Arial" panose="020B0604020202020204" pitchFamily="34" charset="0"/>
                        <a:buChar char="•"/>
                      </a:pPr>
                      <a:r>
                        <a:rPr lang="en-US" sz="1800" baseline="0" dirty="0"/>
                        <a:t>Biometric screenings 2000 points</a:t>
                      </a:r>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IN RANGE biometrics up to an additional 2000 points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Blood donation 50/each; 300/</a:t>
                      </a:r>
                      <a:r>
                        <a:rPr lang="en-US" sz="1800" baseline="0" dirty="0" err="1"/>
                        <a:t>yr</a:t>
                      </a:r>
                      <a:endParaRPr lang="en-US" sz="1800" dirty="0"/>
                    </a:p>
                    <a:p>
                      <a:pPr algn="ctr"/>
                      <a:endParaRPr lang="en-US" sz="1800" dirty="0"/>
                    </a:p>
                  </a:txBody>
                  <a:tcPr anchor="ctr"/>
                </a:tc>
                <a:extLst>
                  <a:ext uri="{0D108BD9-81ED-4DB2-BD59-A6C34878D82A}">
                    <a16:rowId xmlns:a16="http://schemas.microsoft.com/office/drawing/2014/main" val="10002"/>
                  </a:ext>
                </a:extLst>
              </a:tr>
            </a:tbl>
          </a:graphicData>
        </a:graphic>
      </p:graphicFrame>
      <p:sp>
        <p:nvSpPr>
          <p:cNvPr id="3" name="TextBox 2"/>
          <p:cNvSpPr txBox="1"/>
          <p:nvPr/>
        </p:nvSpPr>
        <p:spPr>
          <a:xfrm>
            <a:off x="1848000" y="117001"/>
            <a:ext cx="5616000" cy="461665"/>
          </a:xfrm>
          <a:prstGeom prst="rect">
            <a:avLst/>
          </a:prstGeom>
          <a:noFill/>
        </p:spPr>
        <p:txBody>
          <a:bodyPr wrap="square" rtlCol="0">
            <a:spAutoFit/>
          </a:bodyPr>
          <a:lstStyle/>
          <a:p>
            <a:r>
              <a:rPr lang="en-US" sz="2400" dirty="0">
                <a:solidFill>
                  <a:schemeClr val="bg1"/>
                </a:solidFill>
              </a:rPr>
              <a:t>Healthy Tomorrows  Earning Points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
        <p:nvSpPr>
          <p:cNvPr id="4" name="TextBox 3"/>
          <p:cNvSpPr txBox="1"/>
          <p:nvPr/>
        </p:nvSpPr>
        <p:spPr>
          <a:xfrm>
            <a:off x="11023790" y="6376580"/>
            <a:ext cx="444617" cy="276999"/>
          </a:xfrm>
          <a:prstGeom prst="rect">
            <a:avLst/>
          </a:prstGeom>
          <a:noFill/>
        </p:spPr>
        <p:txBody>
          <a:bodyPr wrap="square" rtlCol="0">
            <a:spAutoFit/>
          </a:bodyPr>
          <a:lstStyle/>
          <a:p>
            <a:r>
              <a:rPr lang="en-US" sz="1200" dirty="0"/>
              <a:t>23</a:t>
            </a:r>
          </a:p>
        </p:txBody>
      </p:sp>
    </p:spTree>
    <p:extLst>
      <p:ext uri="{BB962C8B-B14F-4D97-AF65-F5344CB8AC3E}">
        <p14:creationId xmlns:p14="http://schemas.microsoft.com/office/powerpoint/2010/main" val="1963781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4000" y="117001"/>
            <a:ext cx="8964000" cy="461665"/>
          </a:xfrm>
          <a:prstGeom prst="rect">
            <a:avLst/>
          </a:prstGeom>
          <a:noFill/>
        </p:spPr>
        <p:txBody>
          <a:bodyPr wrap="square" rtlCol="0">
            <a:spAutoFit/>
          </a:bodyPr>
          <a:lstStyle/>
          <a:p>
            <a:r>
              <a:rPr lang="en-US" sz="2400" dirty="0">
                <a:solidFill>
                  <a:schemeClr val="bg1"/>
                </a:solidFill>
                <a:latin typeface="Open Sans Light"/>
              </a:rPr>
              <a:t>Healthy Food Program</a:t>
            </a:r>
          </a:p>
        </p:txBody>
      </p:sp>
      <p:pic>
        <p:nvPicPr>
          <p:cNvPr id="5" name="Picture 6" descr="http://cdn.corporate.walmart.com/9a/bb/525beb0a4bdab0f28e857cfe5d82/great-for-you-icon_1298632916003310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117" y="2656929"/>
            <a:ext cx="1294760" cy="19649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26" y="2170156"/>
            <a:ext cx="3881433" cy="365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235" y="1346462"/>
            <a:ext cx="3344279"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5025" y="0"/>
            <a:ext cx="698148" cy="670308"/>
          </a:xfrm>
          <a:prstGeom prst="rect">
            <a:avLst/>
          </a:prstGeom>
        </p:spPr>
      </p:pic>
      <p:sp>
        <p:nvSpPr>
          <p:cNvPr id="2" name="TextBox 1"/>
          <p:cNvSpPr txBox="1"/>
          <p:nvPr/>
        </p:nvSpPr>
        <p:spPr>
          <a:xfrm>
            <a:off x="7347005" y="1536569"/>
            <a:ext cx="4643561" cy="4247317"/>
          </a:xfrm>
          <a:prstGeom prst="rect">
            <a:avLst/>
          </a:prstGeom>
          <a:noFill/>
        </p:spPr>
        <p:txBody>
          <a:bodyPr wrap="square" rtlCol="0">
            <a:spAutoFit/>
          </a:bodyPr>
          <a:lstStyle/>
          <a:p>
            <a:pPr marL="342900" indent="-342900">
              <a:buAutoNum type="arabicPeriod"/>
            </a:pPr>
            <a:endParaRPr lang="en-US" dirty="0"/>
          </a:p>
          <a:p>
            <a:pPr marL="342900" indent="-342900">
              <a:buAutoNum type="arabicPeriod"/>
            </a:pPr>
            <a:r>
              <a:rPr lang="en-US" dirty="0"/>
              <a:t>Play  games - Web or Go365 app once a month </a:t>
            </a:r>
          </a:p>
          <a:p>
            <a:pPr marL="342900" indent="-342900">
              <a:buAutoNum type="arabicPeriod"/>
            </a:pPr>
            <a:endParaRPr lang="en-US" dirty="0"/>
          </a:p>
          <a:p>
            <a:pPr marL="342900" indent="-342900">
              <a:buFontTx/>
              <a:buAutoNum type="arabicPeriod"/>
            </a:pPr>
            <a:r>
              <a:rPr lang="en-US" dirty="0"/>
              <a:t>Discounts range between 5 and 50%</a:t>
            </a:r>
          </a:p>
          <a:p>
            <a:endParaRPr lang="en-US" dirty="0"/>
          </a:p>
          <a:p>
            <a:pPr marL="342900" indent="-342900">
              <a:buAutoNum type="arabicPeriod" startAt="3"/>
            </a:pPr>
            <a:r>
              <a:rPr lang="en-US" dirty="0"/>
              <a:t>Look for healthy food items with a symbol at Walmart</a:t>
            </a:r>
          </a:p>
          <a:p>
            <a:endParaRPr lang="en-US" dirty="0"/>
          </a:p>
          <a:p>
            <a:r>
              <a:rPr lang="en-US" dirty="0"/>
              <a:t>4.  At register, show your membership and </a:t>
            </a:r>
          </a:p>
          <a:p>
            <a:r>
              <a:rPr lang="en-US" dirty="0"/>
              <a:t>     receive your discount on healthy food</a:t>
            </a:r>
          </a:p>
          <a:p>
            <a:r>
              <a:rPr lang="en-US" dirty="0"/>
              <a:t>     items</a:t>
            </a:r>
          </a:p>
          <a:p>
            <a:endParaRPr lang="en-US" dirty="0"/>
          </a:p>
          <a:p>
            <a:endParaRPr lang="en-US" dirty="0"/>
          </a:p>
          <a:p>
            <a:pPr marL="342900" indent="-342900">
              <a:buAutoNum type="arabicPeriod"/>
            </a:pPr>
            <a:endParaRPr lang="en-US" dirty="0"/>
          </a:p>
        </p:txBody>
      </p:sp>
      <p:sp>
        <p:nvSpPr>
          <p:cNvPr id="4" name="TextBox 3"/>
          <p:cNvSpPr txBox="1"/>
          <p:nvPr/>
        </p:nvSpPr>
        <p:spPr>
          <a:xfrm>
            <a:off x="10995356" y="6326290"/>
            <a:ext cx="375010" cy="276999"/>
          </a:xfrm>
          <a:prstGeom prst="rect">
            <a:avLst/>
          </a:prstGeom>
          <a:noFill/>
        </p:spPr>
        <p:txBody>
          <a:bodyPr wrap="square" rtlCol="0">
            <a:spAutoFit/>
          </a:bodyPr>
          <a:lstStyle/>
          <a:p>
            <a:fld id="{E3152072-EA0E-4153-B286-CBCD96B9718F}" type="slidenum">
              <a:rPr lang="en-US" sz="1200" smtClean="0"/>
              <a:t>24</a:t>
            </a:fld>
            <a:endParaRPr lang="en-US" sz="1200" dirty="0"/>
          </a:p>
        </p:txBody>
      </p:sp>
    </p:spTree>
    <p:extLst>
      <p:ext uri="{BB962C8B-B14F-4D97-AF65-F5344CB8AC3E}">
        <p14:creationId xmlns:p14="http://schemas.microsoft.com/office/powerpoint/2010/main" val="285397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Questions/Comments</a:t>
            </a:r>
          </a:p>
        </p:txBody>
      </p:sp>
      <p:sp>
        <p:nvSpPr>
          <p:cNvPr id="3" name="Content Placeholder 2"/>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160C6FC-92AD-4DC9-9950-7D3E06915B03}"/>
              </a:ext>
            </a:extLst>
          </p:cNvPr>
          <p:cNvSpPr>
            <a:spLocks noGrp="1"/>
          </p:cNvSpPr>
          <p:nvPr>
            <p:ph type="sldNum" sz="quarter" idx="12"/>
          </p:nvPr>
        </p:nvSpPr>
        <p:spPr>
          <a:xfrm>
            <a:off x="10964848" y="6356350"/>
            <a:ext cx="388951" cy="365125"/>
          </a:xfrm>
        </p:spPr>
        <p:txBody>
          <a:bodyPr/>
          <a:lstStyle/>
          <a:p>
            <a:fld id="{EF6ED8E8-F64C-4762-8569-8B6FFFAE83FB}"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194658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D167848-9DAC-45EC-A909-4B7F7C16029C}"/>
              </a:ext>
            </a:extLst>
          </p:cNvPr>
          <p:cNvSpPr>
            <a:spLocks noGrp="1"/>
          </p:cNvSpPr>
          <p:nvPr>
            <p:ph type="sldNum" sz="quarter" idx="12"/>
          </p:nvPr>
        </p:nvSpPr>
        <p:spPr/>
        <p:txBody>
          <a:bodyPr/>
          <a:lstStyle/>
          <a:p>
            <a:fld id="{EF6ED8E8-F64C-4762-8569-8B6FFFAE83FB}" type="slidenum">
              <a:rPr lang="en-US" smtClean="0">
                <a:solidFill>
                  <a:schemeClr val="tx1"/>
                </a:solidFill>
              </a:rPr>
              <a:t>3</a:t>
            </a:fld>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920010" y="0"/>
            <a:ext cx="8351979" cy="6858000"/>
          </a:xfrm>
          <a:prstGeom prst="rect">
            <a:avLst/>
          </a:prstGeom>
        </p:spPr>
      </p:pic>
    </p:spTree>
    <p:extLst>
      <p:ext uri="{BB962C8B-B14F-4D97-AF65-F5344CB8AC3E}">
        <p14:creationId xmlns:p14="http://schemas.microsoft.com/office/powerpoint/2010/main" val="43682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D1EE4E-B2DF-4185-92E9-D43FE2C3D60C}"/>
              </a:ext>
            </a:extLst>
          </p:cNvPr>
          <p:cNvSpPr>
            <a:spLocks noGrp="1"/>
          </p:cNvSpPr>
          <p:nvPr>
            <p:ph type="sldNum" sz="quarter" idx="12"/>
          </p:nvPr>
        </p:nvSpPr>
        <p:spPr/>
        <p:txBody>
          <a:bodyPr/>
          <a:lstStyle/>
          <a:p>
            <a:fld id="{EF6ED8E8-F64C-4762-8569-8B6FFFAE83FB}" type="slidenum">
              <a:rPr lang="en-US" smtClean="0">
                <a:solidFill>
                  <a:schemeClr val="tx1"/>
                </a:solidFill>
              </a:rPr>
              <a:t>4</a:t>
            </a:fld>
            <a:endParaRPr lang="en-US" dirty="0">
              <a:solidFill>
                <a:schemeClr val="tx1"/>
              </a:solidFill>
            </a:endParaRPr>
          </a:p>
        </p:txBody>
      </p:sp>
      <p:pic>
        <p:nvPicPr>
          <p:cNvPr id="5" name="Picture 4"/>
          <p:cNvPicPr>
            <a:picLocks noChangeAspect="1"/>
          </p:cNvPicPr>
          <p:nvPr/>
        </p:nvPicPr>
        <p:blipFill>
          <a:blip r:embed="rId2"/>
          <a:stretch>
            <a:fillRect/>
          </a:stretch>
        </p:blipFill>
        <p:spPr>
          <a:xfrm>
            <a:off x="1939402" y="0"/>
            <a:ext cx="8313196" cy="6858000"/>
          </a:xfrm>
          <a:prstGeom prst="rect">
            <a:avLst/>
          </a:prstGeom>
        </p:spPr>
      </p:pic>
    </p:spTree>
    <p:extLst>
      <p:ext uri="{BB962C8B-B14F-4D97-AF65-F5344CB8AC3E}">
        <p14:creationId xmlns:p14="http://schemas.microsoft.com/office/powerpoint/2010/main" val="152898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DDF0B3-996B-49B1-A3B0-7AFBDE898B68}"/>
              </a:ext>
            </a:extLst>
          </p:cNvPr>
          <p:cNvSpPr>
            <a:spLocks noGrp="1"/>
          </p:cNvSpPr>
          <p:nvPr>
            <p:ph type="sldNum" sz="quarter" idx="12"/>
          </p:nvPr>
        </p:nvSpPr>
        <p:spPr/>
        <p:txBody>
          <a:bodyPr/>
          <a:lstStyle/>
          <a:p>
            <a:fld id="{EF6ED8E8-F64C-4762-8569-8B6FFFAE83FB}" type="slidenum">
              <a:rPr lang="en-US" smtClean="0">
                <a:solidFill>
                  <a:schemeClr val="tx1"/>
                </a:solidFill>
              </a:rPr>
              <a:t>5</a:t>
            </a:fld>
            <a:endParaRPr lang="en-US" dirty="0">
              <a:solidFill>
                <a:schemeClr val="tx1"/>
              </a:solidFill>
            </a:endParaRPr>
          </a:p>
        </p:txBody>
      </p:sp>
      <p:pic>
        <p:nvPicPr>
          <p:cNvPr id="4" name="Picture 3"/>
          <p:cNvPicPr>
            <a:picLocks noChangeAspect="1"/>
          </p:cNvPicPr>
          <p:nvPr/>
        </p:nvPicPr>
        <p:blipFill>
          <a:blip r:embed="rId2"/>
          <a:stretch>
            <a:fillRect/>
          </a:stretch>
        </p:blipFill>
        <p:spPr>
          <a:xfrm>
            <a:off x="1917150" y="0"/>
            <a:ext cx="8357699" cy="6858000"/>
          </a:xfrm>
          <a:prstGeom prst="rect">
            <a:avLst/>
          </a:prstGeom>
        </p:spPr>
      </p:pic>
    </p:spTree>
    <p:extLst>
      <p:ext uri="{BB962C8B-B14F-4D97-AF65-F5344CB8AC3E}">
        <p14:creationId xmlns:p14="http://schemas.microsoft.com/office/powerpoint/2010/main" val="270545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Non-State Proposal</a:t>
            </a:r>
          </a:p>
        </p:txBody>
      </p:sp>
      <p:sp>
        <p:nvSpPr>
          <p:cNvPr id="3" name="Content Placeholder 2"/>
          <p:cNvSpPr>
            <a:spLocks noGrp="1"/>
          </p:cNvSpPr>
          <p:nvPr>
            <p:ph idx="1"/>
          </p:nvPr>
        </p:nvSpPr>
        <p:spPr/>
        <p:txBody>
          <a:bodyPr/>
          <a:lstStyle/>
          <a:p>
            <a:r>
              <a:rPr lang="en-US" dirty="0"/>
              <a:t>2% Rate Increase</a:t>
            </a:r>
          </a:p>
          <a:p>
            <a:r>
              <a:rPr lang="en-US" dirty="0"/>
              <a:t>Remove pharmacy deductible (plan A, B , D)</a:t>
            </a:r>
          </a:p>
          <a:p>
            <a:r>
              <a:rPr lang="en-US" dirty="0"/>
              <a:t>Change pharmacy 2nd tier, Preferred Brand, from $25/$30 to 30% coinsurance  ($25 minimum, $100 maximum per 30-day script)</a:t>
            </a:r>
          </a:p>
          <a:p>
            <a:pPr lvl="1"/>
            <a:r>
              <a:rPr lang="en-US" dirty="0"/>
              <a:t>90-day supply of Preferred Brand would be 30% coinsurance ($50 minimum and $200 maximum</a:t>
            </a:r>
          </a:p>
        </p:txBody>
      </p:sp>
      <p:sp>
        <p:nvSpPr>
          <p:cNvPr id="4" name="Slide Number Placeholder 3">
            <a:extLst>
              <a:ext uri="{FF2B5EF4-FFF2-40B4-BE49-F238E27FC236}">
                <a16:creationId xmlns:a16="http://schemas.microsoft.com/office/drawing/2014/main" id="{8B5C2ED2-3566-4E8F-A87F-59174577315E}"/>
              </a:ext>
            </a:extLst>
          </p:cNvPr>
          <p:cNvSpPr>
            <a:spLocks noGrp="1"/>
          </p:cNvSpPr>
          <p:nvPr>
            <p:ph type="sldNum" sz="quarter" idx="12"/>
          </p:nvPr>
        </p:nvSpPr>
        <p:spPr/>
        <p:txBody>
          <a:bodyPr/>
          <a:lstStyle/>
          <a:p>
            <a:fld id="{EF6ED8E8-F64C-4762-8569-8B6FFFAE83FB}"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3461069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505" y="91747"/>
            <a:ext cx="10515600" cy="1899903"/>
          </a:xfrm>
        </p:spPr>
        <p:txBody>
          <a:bodyPr>
            <a:noAutofit/>
          </a:bodyPr>
          <a:lstStyle/>
          <a:p>
            <a:r>
              <a:rPr lang="en-US" sz="2800" b="1" dirty="0"/>
              <a:t>Increase preferred brand drugs (2</a:t>
            </a:r>
            <a:r>
              <a:rPr lang="en-US" sz="2800" b="1" baseline="30000" dirty="0"/>
              <a:t>nd</a:t>
            </a:r>
            <a:r>
              <a:rPr lang="en-US" sz="2800" b="1" dirty="0"/>
              <a:t> tier) to 30% coinsurance examples</a:t>
            </a:r>
            <a:br>
              <a:rPr lang="en-US" sz="2800" b="1" dirty="0"/>
            </a:br>
            <a:r>
              <a:rPr lang="en-US" sz="2800" b="1" dirty="0"/>
              <a:t>         (Minimum - $25, Maximum - $100 for a 30 day supply or,</a:t>
            </a:r>
            <a:br>
              <a:rPr lang="en-US" sz="2800" b="1" dirty="0"/>
            </a:br>
            <a:r>
              <a:rPr lang="en-US" sz="2800" b="1" dirty="0"/>
              <a:t>	Minimum -$50, Maximum - $200 for a 90 day supply)</a:t>
            </a:r>
            <a:br>
              <a:rPr lang="en-US" sz="2800" b="1" dirty="0"/>
            </a:br>
            <a:endParaRPr lang="en-US" sz="2800" b="1" dirty="0"/>
          </a:p>
        </p:txBody>
      </p:sp>
      <p:sp>
        <p:nvSpPr>
          <p:cNvPr id="3" name="Content Placeholder 2"/>
          <p:cNvSpPr>
            <a:spLocks noGrp="1"/>
          </p:cNvSpPr>
          <p:nvPr>
            <p:ph idx="1"/>
          </p:nvPr>
        </p:nvSpPr>
        <p:spPr/>
        <p:txBody>
          <a:bodyPr>
            <a:normAutofit fontScale="92500" lnSpcReduction="20000"/>
          </a:bodyPr>
          <a:lstStyle/>
          <a:p>
            <a:r>
              <a:rPr lang="en-US" dirty="0"/>
              <a:t>Example 1</a:t>
            </a:r>
          </a:p>
          <a:p>
            <a:pPr marL="0" indent="0">
              <a:buNone/>
            </a:pPr>
            <a:r>
              <a:rPr lang="en-US" dirty="0"/>
              <a:t>Preferred brand drug A costs $250 for a 30 day supply</a:t>
            </a:r>
          </a:p>
          <a:p>
            <a:pPr marL="0" indent="0">
              <a:buNone/>
            </a:pPr>
            <a:r>
              <a:rPr lang="en-US" dirty="0"/>
              <a:t>Your cost is $250 x .30 = $75</a:t>
            </a:r>
          </a:p>
          <a:p>
            <a:r>
              <a:rPr lang="en-US" dirty="0"/>
              <a:t>Example 2 </a:t>
            </a:r>
          </a:p>
          <a:p>
            <a:pPr marL="0" indent="0">
              <a:buNone/>
            </a:pPr>
            <a:r>
              <a:rPr lang="en-US" dirty="0"/>
              <a:t>Preferred brand drug B costs $1,000 for a 90 day supply</a:t>
            </a:r>
          </a:p>
          <a:p>
            <a:pPr marL="0" indent="0">
              <a:buNone/>
            </a:pPr>
            <a:r>
              <a:rPr lang="en-US" dirty="0"/>
              <a:t>Your cost is $1,000 x .30 = $300 or $200 maximum so your cost is $200</a:t>
            </a:r>
          </a:p>
          <a:p>
            <a:r>
              <a:rPr lang="en-US" dirty="0"/>
              <a:t>Example 3 </a:t>
            </a:r>
          </a:p>
          <a:p>
            <a:pPr marL="0" indent="0">
              <a:buNone/>
            </a:pPr>
            <a:r>
              <a:rPr lang="en-US" dirty="0"/>
              <a:t>Preferred brand drug C costs $40 for a 90 day supply</a:t>
            </a:r>
          </a:p>
          <a:p>
            <a:pPr marL="0" indent="0">
              <a:buNone/>
            </a:pPr>
            <a:r>
              <a:rPr lang="en-US" dirty="0"/>
              <a:t>Your cost is $40 x .30 = $12 or $50 minimum, since this is below your minimum, your cost is $40</a:t>
            </a:r>
          </a:p>
        </p:txBody>
      </p:sp>
      <p:sp>
        <p:nvSpPr>
          <p:cNvPr id="4" name="Slide Number Placeholder 3">
            <a:extLst>
              <a:ext uri="{FF2B5EF4-FFF2-40B4-BE49-F238E27FC236}">
                <a16:creationId xmlns:a16="http://schemas.microsoft.com/office/drawing/2014/main" id="{83E46F4A-1A42-4871-B468-E33DDCC88262}"/>
              </a:ext>
            </a:extLst>
          </p:cNvPr>
          <p:cNvSpPr>
            <a:spLocks noGrp="1"/>
          </p:cNvSpPr>
          <p:nvPr>
            <p:ph type="sldNum" sz="quarter" idx="12"/>
          </p:nvPr>
        </p:nvSpPr>
        <p:spPr/>
        <p:txBody>
          <a:bodyPr/>
          <a:lstStyle/>
          <a:p>
            <a:fld id="{EF6ED8E8-F64C-4762-8569-8B6FFFAE83FB}"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59470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Active State Employee Proposal</a:t>
            </a:r>
          </a:p>
        </p:txBody>
      </p:sp>
      <p:sp>
        <p:nvSpPr>
          <p:cNvPr id="3" name="Content Placeholder 2"/>
          <p:cNvSpPr>
            <a:spLocks noGrp="1"/>
          </p:cNvSpPr>
          <p:nvPr>
            <p:ph idx="1"/>
          </p:nvPr>
        </p:nvSpPr>
        <p:spPr/>
        <p:txBody>
          <a:bodyPr>
            <a:normAutofit lnSpcReduction="10000"/>
          </a:bodyPr>
          <a:lstStyle/>
          <a:p>
            <a:r>
              <a:rPr lang="en-US" dirty="0"/>
              <a:t>.5% Rate Increase</a:t>
            </a:r>
          </a:p>
          <a:p>
            <a:r>
              <a:rPr lang="en-US" dirty="0"/>
              <a:t>Remove pharmacy deductible (plan A, B , D)</a:t>
            </a:r>
          </a:p>
          <a:p>
            <a:r>
              <a:rPr lang="en-US" dirty="0"/>
              <a:t>Change pharmacy 2nd tier, Preferred Brand, from $25/$30 to 30% coinsurance  ($25 minimum, $100 maximum per 30-day script)</a:t>
            </a:r>
          </a:p>
          <a:p>
            <a:pPr lvl="1"/>
            <a:r>
              <a:rPr lang="en-US" dirty="0"/>
              <a:t>90-day supply of Preferred Brand would be 30% coinsurance ($50 minimum and $200 maximum</a:t>
            </a:r>
          </a:p>
          <a:p>
            <a:r>
              <a:rPr lang="en-US" dirty="0"/>
              <a:t>Move from 10 to 3 salary tiers, deductibles, and out-of-pockets</a:t>
            </a:r>
          </a:p>
          <a:p>
            <a:r>
              <a:rPr lang="en-US" dirty="0"/>
              <a:t>Use total family income if spouses are covered</a:t>
            </a:r>
          </a:p>
          <a:p>
            <a:r>
              <a:rPr lang="en-US" dirty="0"/>
              <a:t>Pay by Person</a:t>
            </a:r>
          </a:p>
        </p:txBody>
      </p:sp>
      <p:sp>
        <p:nvSpPr>
          <p:cNvPr id="4" name="Slide Number Placeholder 3">
            <a:extLst>
              <a:ext uri="{FF2B5EF4-FFF2-40B4-BE49-F238E27FC236}">
                <a16:creationId xmlns:a16="http://schemas.microsoft.com/office/drawing/2014/main" id="{4B48A6F8-C2E0-4874-B073-4E91F0326AFB}"/>
              </a:ext>
            </a:extLst>
          </p:cNvPr>
          <p:cNvSpPr>
            <a:spLocks noGrp="1"/>
          </p:cNvSpPr>
          <p:nvPr>
            <p:ph type="sldNum" sz="quarter" idx="12"/>
          </p:nvPr>
        </p:nvSpPr>
        <p:spPr/>
        <p:txBody>
          <a:bodyPr/>
          <a:lstStyle/>
          <a:p>
            <a:fld id="{EF6ED8E8-F64C-4762-8569-8B6FFFAE83FB}"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287518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17CDEE9-AA1D-4420-9560-AF327301B467}"/>
              </a:ext>
            </a:extLst>
          </p:cNvPr>
          <p:cNvGraphicFramePr>
            <a:graphicFrameLocks noGrp="1"/>
          </p:cNvGraphicFramePr>
          <p:nvPr>
            <p:extLst>
              <p:ext uri="{D42A27DB-BD31-4B8C-83A1-F6EECF244321}">
                <p14:modId xmlns:p14="http://schemas.microsoft.com/office/powerpoint/2010/main" val="865143198"/>
              </p:ext>
            </p:extLst>
          </p:nvPr>
        </p:nvGraphicFramePr>
        <p:xfrm>
          <a:off x="1815483" y="595626"/>
          <a:ext cx="8800123" cy="5923831"/>
        </p:xfrm>
        <a:graphic>
          <a:graphicData uri="http://schemas.openxmlformats.org/drawingml/2006/table">
            <a:tbl>
              <a:tblPr/>
              <a:tblGrid>
                <a:gridCol w="1591918">
                  <a:extLst>
                    <a:ext uri="{9D8B030D-6E8A-4147-A177-3AD203B41FA5}">
                      <a16:colId xmlns:a16="http://schemas.microsoft.com/office/drawing/2014/main" val="1708774209"/>
                    </a:ext>
                  </a:extLst>
                </a:gridCol>
                <a:gridCol w="840533">
                  <a:extLst>
                    <a:ext uri="{9D8B030D-6E8A-4147-A177-3AD203B41FA5}">
                      <a16:colId xmlns:a16="http://schemas.microsoft.com/office/drawing/2014/main" val="596779217"/>
                    </a:ext>
                  </a:extLst>
                </a:gridCol>
                <a:gridCol w="1591918">
                  <a:extLst>
                    <a:ext uri="{9D8B030D-6E8A-4147-A177-3AD203B41FA5}">
                      <a16:colId xmlns:a16="http://schemas.microsoft.com/office/drawing/2014/main" val="1772353256"/>
                    </a:ext>
                  </a:extLst>
                </a:gridCol>
                <a:gridCol w="1591918">
                  <a:extLst>
                    <a:ext uri="{9D8B030D-6E8A-4147-A177-3AD203B41FA5}">
                      <a16:colId xmlns:a16="http://schemas.microsoft.com/office/drawing/2014/main" val="2102014261"/>
                    </a:ext>
                  </a:extLst>
                </a:gridCol>
                <a:gridCol w="1591918">
                  <a:extLst>
                    <a:ext uri="{9D8B030D-6E8A-4147-A177-3AD203B41FA5}">
                      <a16:colId xmlns:a16="http://schemas.microsoft.com/office/drawing/2014/main" val="1717492726"/>
                    </a:ext>
                  </a:extLst>
                </a:gridCol>
                <a:gridCol w="1591918">
                  <a:extLst>
                    <a:ext uri="{9D8B030D-6E8A-4147-A177-3AD203B41FA5}">
                      <a16:colId xmlns:a16="http://schemas.microsoft.com/office/drawing/2014/main" val="1154142262"/>
                    </a:ext>
                  </a:extLst>
                </a:gridCol>
              </a:tblGrid>
              <a:tr h="106443">
                <a:tc>
                  <a:txBody>
                    <a:bodyPr/>
                    <a:lstStyle/>
                    <a:p>
                      <a:pPr algn="r" fontAlgn="b"/>
                      <a:r>
                        <a:rPr lang="en-US" sz="700" b="0" i="0" u="none" strike="noStrike" baseline="0" dirty="0">
                          <a:solidFill>
                            <a:srgbClr val="000000"/>
                          </a:solidFill>
                          <a:effectLst/>
                          <a:latin typeface="Arial Black" panose="020B0A04020102020204" pitchFamily="34" charset="0"/>
                        </a:rPr>
                        <a:t>2018</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1"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Plan A</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Plan B</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Plan C</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Plan D</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6685342"/>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baseline="0" dirty="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FY 2018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028056"/>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967213"/>
                  </a:ext>
                </a:extLst>
              </a:tr>
              <a:tr h="106443">
                <a:tc gridSpan="2">
                  <a:txBody>
                    <a:bodyPr/>
                    <a:lstStyle/>
                    <a:p>
                      <a:pPr algn="ctr" fontAlgn="b"/>
                      <a:r>
                        <a:rPr lang="en-US" sz="700" b="1" i="0" u="none" strike="noStrike" baseline="0" dirty="0">
                          <a:solidFill>
                            <a:srgbClr val="000000"/>
                          </a:solidFill>
                          <a:effectLst/>
                          <a:latin typeface="Arial Black" panose="020B0A04020102020204" pitchFamily="34" charset="0"/>
                        </a:rPr>
                        <a:t>Salary Range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923333"/>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Single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54437"/>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                                -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   20,000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$64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44</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$53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01588131"/>
                  </a:ext>
                </a:extLst>
              </a:tr>
              <a:tr h="106443">
                <a:tc>
                  <a:txBody>
                    <a:bodyPr/>
                    <a:lstStyle/>
                    <a:p>
                      <a:pPr algn="r" fontAlgn="b"/>
                      <a:r>
                        <a:rPr lang="en-US" sz="700" b="0" i="0" u="none" strike="noStrike" baseline="0" dirty="0">
                          <a:solidFill>
                            <a:srgbClr val="000000"/>
                          </a:solidFill>
                          <a:effectLst/>
                          <a:latin typeface="Arial Black" panose="020B0A04020102020204" pitchFamily="34" charset="0"/>
                        </a:rPr>
                        <a:t>20,001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50</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$68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738218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36,000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53</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64044663"/>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36,001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42,000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$94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5551916"/>
                  </a:ext>
                </a:extLst>
              </a:tr>
              <a:tr h="106443">
                <a:tc>
                  <a:txBody>
                    <a:bodyPr/>
                    <a:lstStyle/>
                    <a:p>
                      <a:pPr algn="r" fontAlgn="b"/>
                      <a:r>
                        <a:rPr lang="en-US" sz="700" b="0" i="0" u="none" strike="noStrike" baseline="0" dirty="0">
                          <a:solidFill>
                            <a:srgbClr val="000000"/>
                          </a:solidFill>
                          <a:effectLst/>
                          <a:latin typeface="Arial Black" panose="020B0A04020102020204" pitchFamily="34" charset="0"/>
                        </a:rPr>
                        <a:t>42,001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50,000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$109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61</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$93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991284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50,001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62,500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$132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71</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$112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4514465"/>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62,501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75,000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$146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$124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35860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75,001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100,000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$176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90</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213865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100,001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125,000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$219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127</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$186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084742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125,001</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Arial Black" panose="020B0A04020102020204" pitchFamily="34" charset="0"/>
                        </a:rPr>
                        <a:t> +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$249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150</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85</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$212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727556"/>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Employer Premium</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700" b="0" i="0" u="none" strike="noStrike" baseline="0">
                          <a:solidFill>
                            <a:srgbClr val="000000"/>
                          </a:solidFill>
                          <a:effectLst/>
                          <a:latin typeface="Arial Black" panose="020B0A04020102020204" pitchFamily="34" charset="0"/>
                        </a:rPr>
                        <a:t>$465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329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384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399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849307641"/>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1539289716"/>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437918976"/>
                  </a:ext>
                </a:extLst>
              </a:tr>
              <a:tr h="150467">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Employee &amp; Children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885254"/>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Salary Range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812009"/>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Employee/Child</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484878"/>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                                -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   20,000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$127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74</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$106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809147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20,001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$151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83</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$126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3446127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36,000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$160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87</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$134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7338645"/>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36,001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42,000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$174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91</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0209243"/>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42,001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50,000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$208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113</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06854876"/>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50,001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62,500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$250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146</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$211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8316631"/>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62,501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75,000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$283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166</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$238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4999723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75,001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100,000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$346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208</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$293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4201656"/>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100,001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125,000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$410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262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dirty="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$347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7012657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125,001</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Arial Black" panose="020B0A04020102020204" pitchFamily="34" charset="0"/>
                        </a:rPr>
                        <a:t> +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$467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302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182</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$397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185428"/>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Employer Premium</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700" b="0" i="0" u="none" strike="noStrike" baseline="0">
                          <a:solidFill>
                            <a:srgbClr val="000000"/>
                          </a:solidFill>
                          <a:effectLst/>
                          <a:latin typeface="Arial Black" panose="020B0A04020102020204" pitchFamily="34" charset="0"/>
                        </a:rPr>
                        <a:t>579</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414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483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                            501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543223602"/>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414942611"/>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a:noFill/>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206642855"/>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solidFill>
                            <a:srgbClr val="000000"/>
                          </a:solidFill>
                          <a:effectLst/>
                          <a:latin typeface="Arial Black" panose="020B0A04020102020204" pitchFamily="34" charset="0"/>
                        </a:rPr>
                        <a:t>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dirty="0">
                          <a:solidFill>
                            <a:srgbClr val="000000"/>
                          </a:solidFill>
                          <a:effectLst/>
                          <a:latin typeface="Arial Black" panose="020B0A04020102020204" pitchFamily="34" charset="0"/>
                        </a:rPr>
                        <a:t> Family Coverage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29584"/>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Salary Range</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dirty="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Monthly Premium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0994444"/>
                  </a:ext>
                </a:extLst>
              </a:tr>
              <a:tr h="106443">
                <a:tc gridSpan="2">
                  <a:txBody>
                    <a:bodyPr/>
                    <a:lstStyle/>
                    <a:p>
                      <a:pPr algn="ctr" fontAlgn="b"/>
                      <a:r>
                        <a:rPr lang="en-US" sz="700" b="1" i="0" u="none" strike="noStrike" baseline="0">
                          <a:solidFill>
                            <a:srgbClr val="000000"/>
                          </a:solidFill>
                          <a:effectLst/>
                          <a:latin typeface="Arial Black" panose="020B0A04020102020204" pitchFamily="34" charset="0"/>
                        </a:rPr>
                        <a:t>Family</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700" b="1" i="0" u="none" strike="noStrike" baseline="0">
                          <a:solidFill>
                            <a:srgbClr val="000000"/>
                          </a:solidFill>
                          <a:effectLst/>
                          <a:latin typeface="Arial Black" panose="020B0A04020102020204" pitchFamily="34" charset="0"/>
                        </a:rPr>
                        <a:t> Standard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484887"/>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 $                                -   </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   20,000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$185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$118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$149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368957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20,001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$234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$145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$192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41100706"/>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36,000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$261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$159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$215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954732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36,001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42,000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$291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$175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$239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5685364"/>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42,001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50,000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$341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$207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$283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2806049"/>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50,001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62,500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$409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$251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$341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10696537"/>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62,501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       75,000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$442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$275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$369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24918841"/>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75,001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100,000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$528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$343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$443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66122351"/>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100,001</a:t>
                      </a:r>
                    </a:p>
                  </a:txBody>
                  <a:tcPr marL="3467" marR="3467" marT="346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700" b="0" i="0" u="none" strike="noStrike" baseline="0">
                          <a:solidFill>
                            <a:srgbClr val="000000"/>
                          </a:solidFill>
                          <a:effectLst/>
                          <a:latin typeface="Arial Black" panose="020B0A04020102020204" pitchFamily="34" charset="0"/>
                        </a:rPr>
                        <a:t>    125,000 </a:t>
                      </a:r>
                    </a:p>
                  </a:txBody>
                  <a:tcPr marL="3467" marR="3467" marT="346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$646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$431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$544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09860930"/>
                  </a:ext>
                </a:extLst>
              </a:tr>
              <a:tr h="106443">
                <a:tc>
                  <a:txBody>
                    <a:bodyPr/>
                    <a:lstStyle/>
                    <a:p>
                      <a:pPr algn="r" fontAlgn="b"/>
                      <a:r>
                        <a:rPr lang="en-US" sz="700" b="0" i="0" u="none" strike="noStrike" baseline="0">
                          <a:solidFill>
                            <a:srgbClr val="000000"/>
                          </a:solidFill>
                          <a:effectLst/>
                          <a:latin typeface="Arial Black" panose="020B0A04020102020204" pitchFamily="34" charset="0"/>
                        </a:rPr>
                        <a:t>125,001</a:t>
                      </a:r>
                    </a:p>
                  </a:txBody>
                  <a:tcPr marL="3467" marR="3467" marT="346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solidFill>
                            <a:srgbClr val="000000"/>
                          </a:solidFill>
                          <a:effectLst/>
                          <a:latin typeface="Arial Black" panose="020B0A04020102020204" pitchFamily="34" charset="0"/>
                        </a:rPr>
                        <a:t> + </a:t>
                      </a:r>
                    </a:p>
                  </a:txBody>
                  <a:tcPr marL="3467" marR="3467" marT="34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$747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a:solidFill>
                            <a:srgbClr val="000000"/>
                          </a:solidFill>
                          <a:effectLst/>
                          <a:latin typeface="Arial Black" panose="020B0A04020102020204" pitchFamily="34" charset="0"/>
                        </a:rPr>
                        <a:t>$499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0" i="0" u="none" strike="noStrike" baseline="0">
                          <a:solidFill>
                            <a:srgbClr val="000000"/>
                          </a:solidFill>
                          <a:effectLst/>
                          <a:latin typeface="Arial Black" panose="020B0A04020102020204" pitchFamily="34" charset="0"/>
                        </a:rPr>
                        <a:t>$304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497B0"/>
                    </a:solidFill>
                  </a:tcPr>
                </a:tc>
                <a:tc>
                  <a:txBody>
                    <a:bodyPr/>
                    <a:lstStyle/>
                    <a:p>
                      <a:pPr algn="r" fontAlgn="b"/>
                      <a:r>
                        <a:rPr lang="en-US" sz="700" b="0" i="0" u="none" strike="noStrike" baseline="0" dirty="0">
                          <a:solidFill>
                            <a:srgbClr val="000000"/>
                          </a:solidFill>
                          <a:effectLst/>
                          <a:latin typeface="Arial Black" panose="020B0A04020102020204" pitchFamily="34" charset="0"/>
                        </a:rPr>
                        <a:t>$630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203359"/>
                  </a:ext>
                </a:extLst>
              </a:tr>
              <a:tr h="106443">
                <a:tc>
                  <a:txBody>
                    <a:bodyPr/>
                    <a:lstStyle/>
                    <a:p>
                      <a:pPr algn="l" fontAlgn="b"/>
                      <a:r>
                        <a:rPr lang="en-US" sz="700" b="0" i="0" u="none" strike="noStrike" baseline="0">
                          <a:solidFill>
                            <a:srgbClr val="000000"/>
                          </a:solidFill>
                          <a:effectLst/>
                          <a:latin typeface="Arial Black" panose="020B0A04020102020204" pitchFamily="34" charset="0"/>
                        </a:rPr>
                        <a:t>Employer Premium</a:t>
                      </a:r>
                    </a:p>
                  </a:txBody>
                  <a:tcPr marL="3467" marR="3467" marT="346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a:t>
                      </a:r>
                    </a:p>
                  </a:txBody>
                  <a:tcPr marL="3467" marR="3467" marT="346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r" fontAlgn="b"/>
                      <a:r>
                        <a:rPr lang="en-US" sz="700" b="0" i="0" u="none" strike="noStrike" baseline="0">
                          <a:solidFill>
                            <a:srgbClr val="000000"/>
                          </a:solidFill>
                          <a:effectLst/>
                          <a:latin typeface="Arial Black" panose="020B0A04020102020204" pitchFamily="34" charset="0"/>
                        </a:rPr>
                        <a:t>946</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673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a:solidFill>
                            <a:srgbClr val="000000"/>
                          </a:solidFill>
                          <a:effectLst/>
                          <a:latin typeface="Arial Black" panose="020B0A04020102020204" pitchFamily="34" charset="0"/>
                        </a:rPr>
                        <a:t> $                            784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l" fontAlgn="b"/>
                      <a:r>
                        <a:rPr lang="en-US" sz="700" b="0" i="0" u="none" strike="noStrike" baseline="0" dirty="0">
                          <a:solidFill>
                            <a:srgbClr val="000000"/>
                          </a:solidFill>
                          <a:effectLst/>
                          <a:latin typeface="Arial Black" panose="020B0A04020102020204" pitchFamily="34" charset="0"/>
                        </a:rPr>
                        <a:t> $                            815 </a:t>
                      </a:r>
                    </a:p>
                  </a:txBody>
                  <a:tcPr marL="3467" marR="3467" marT="34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620091600"/>
                  </a:ext>
                </a:extLst>
              </a:tr>
              <a:tr h="150625">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tc>
                  <a:txBody>
                    <a:bodyPr/>
                    <a:lstStyle/>
                    <a:p>
                      <a:pPr algn="l" fontAlgn="b"/>
                      <a:r>
                        <a:rPr lang="en-US" sz="10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w="12700" cap="flat" cmpd="sng" algn="ctr">
                      <a:solidFill>
                        <a:srgbClr val="000000"/>
                      </a:solidFill>
                      <a:prstDash val="solid"/>
                      <a:round/>
                      <a:headEnd type="none" w="med" len="med"/>
                      <a:tailEnd type="none" w="med" len="med"/>
                    </a:lnT>
                    <a:lnB>
                      <a:noFill/>
                    </a:lnB>
                    <a:solidFill>
                      <a:srgbClr val="F8CBAD"/>
                    </a:solidFill>
                  </a:tcPr>
                </a:tc>
                <a:extLst>
                  <a:ext uri="{0D108BD9-81ED-4DB2-BD59-A6C34878D82A}">
                    <a16:rowId xmlns:a16="http://schemas.microsoft.com/office/drawing/2014/main" val="3234397941"/>
                  </a:ext>
                </a:extLst>
              </a:tr>
              <a:tr h="150625">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tc>
                  <a:txBody>
                    <a:bodyPr/>
                    <a:lstStyle/>
                    <a:p>
                      <a:pPr algn="l" fontAlgn="b"/>
                      <a:r>
                        <a:rPr lang="en-US" sz="1000" b="0" i="0" u="none" strike="noStrike" baseline="0" dirty="0">
                          <a:solidFill>
                            <a:srgbClr val="000000"/>
                          </a:solidFill>
                          <a:effectLst/>
                          <a:latin typeface="Arial Black" panose="020B0A04020102020204" pitchFamily="34" charset="0"/>
                        </a:rPr>
                        <a:t> </a:t>
                      </a:r>
                    </a:p>
                  </a:txBody>
                  <a:tcPr marL="3467" marR="3467" marT="3467" marB="0" anchor="b">
                    <a:lnL>
                      <a:noFill/>
                    </a:lnL>
                    <a:lnR>
                      <a:noFill/>
                    </a:lnR>
                    <a:lnT>
                      <a:noFill/>
                    </a:lnT>
                    <a:lnB>
                      <a:noFill/>
                    </a:lnB>
                    <a:solidFill>
                      <a:srgbClr val="F8CBAD"/>
                    </a:solidFill>
                  </a:tcPr>
                </a:tc>
                <a:extLst>
                  <a:ext uri="{0D108BD9-81ED-4DB2-BD59-A6C34878D82A}">
                    <a16:rowId xmlns:a16="http://schemas.microsoft.com/office/drawing/2014/main" val="1729328677"/>
                  </a:ext>
                </a:extLst>
              </a:tr>
              <a:tr h="150625">
                <a:tc>
                  <a:txBody>
                    <a:bodyPr/>
                    <a:lstStyle/>
                    <a:p>
                      <a:pPr algn="l" fontAlgn="b"/>
                      <a:endParaRPr lang="en-US" sz="1000" b="0" i="0" u="none" strike="noStrike" baseline="0"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1000" b="0" i="0" u="none" strike="noStrike" baseline="0"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extLst>
                  <a:ext uri="{0D108BD9-81ED-4DB2-BD59-A6C34878D82A}">
                    <a16:rowId xmlns:a16="http://schemas.microsoft.com/office/drawing/2014/main" val="1264625958"/>
                  </a:ext>
                </a:extLst>
              </a:tr>
              <a:tr h="62260">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tc>
                  <a:txBody>
                    <a:bodyPr/>
                    <a:lstStyle/>
                    <a:p>
                      <a:pPr algn="l" fontAlgn="b"/>
                      <a:endParaRPr lang="en-US" sz="400" b="0" i="0" u="none" strike="noStrike">
                        <a:solidFill>
                          <a:srgbClr val="000000"/>
                        </a:solidFill>
                        <a:effectLst/>
                        <a:latin typeface="Calibri" panose="020F0502020204030204" pitchFamily="34" charset="0"/>
                      </a:endParaRPr>
                    </a:p>
                  </a:txBody>
                  <a:tcPr marL="3467" marR="3467" marT="3467" marB="0" anchor="b">
                    <a:lnL>
                      <a:noFill/>
                    </a:lnL>
                    <a:lnR>
                      <a:noFill/>
                    </a:lnR>
                    <a:lnT>
                      <a:noFill/>
                    </a:lnT>
                    <a:lnB>
                      <a:noFill/>
                    </a:lnB>
                  </a:tcPr>
                </a:tc>
                <a:extLst>
                  <a:ext uri="{0D108BD9-81ED-4DB2-BD59-A6C34878D82A}">
                    <a16:rowId xmlns:a16="http://schemas.microsoft.com/office/drawing/2014/main" val="203144702"/>
                  </a:ext>
                </a:extLst>
              </a:tr>
              <a:tr h="62260">
                <a:tc gridSpan="5">
                  <a:txBody>
                    <a:bodyPr/>
                    <a:lstStyle/>
                    <a:p>
                      <a:pPr algn="l" fontAlgn="b"/>
                      <a:r>
                        <a:rPr lang="en-US" sz="400" b="0" i="0" u="dbl" strike="noStrike" dirty="0">
                          <a:solidFill>
                            <a:srgbClr val="000000"/>
                          </a:solidFill>
                          <a:effectLst/>
                          <a:latin typeface="Arial Black" panose="020B0A04020102020204" pitchFamily="34" charset="0"/>
                        </a:rPr>
                        <a:t>**FAMILY with EMPLOYEE SPOUSE POLICY TIER WILL NO LONGER BE AVAILABLE**</a:t>
                      </a:r>
                    </a:p>
                  </a:txBody>
                  <a:tcPr marL="3467" marR="3467" marT="3467"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solidFill>
                          <a:srgbClr val="000000"/>
                        </a:solidFill>
                        <a:effectLst/>
                        <a:latin typeface="Calibri" panose="020F0502020204030204" pitchFamily="34" charset="0"/>
                      </a:endParaRPr>
                    </a:p>
                  </a:txBody>
                  <a:tcPr marL="3467" marR="3467" marT="3467" marB="0" anchor="b">
                    <a:lnL>
                      <a:noFill/>
                    </a:lnL>
                    <a:lnR>
                      <a:noFill/>
                    </a:lnR>
                    <a:lnT>
                      <a:noFill/>
                    </a:lnT>
                    <a:lnB>
                      <a:noFill/>
                    </a:lnB>
                  </a:tcPr>
                </a:tc>
                <a:extLst>
                  <a:ext uri="{0D108BD9-81ED-4DB2-BD59-A6C34878D82A}">
                    <a16:rowId xmlns:a16="http://schemas.microsoft.com/office/drawing/2014/main" val="249959887"/>
                  </a:ext>
                </a:extLst>
              </a:tr>
            </a:tbl>
          </a:graphicData>
        </a:graphic>
      </p:graphicFrame>
      <p:sp>
        <p:nvSpPr>
          <p:cNvPr id="3" name="TextBox 2"/>
          <p:cNvSpPr txBox="1"/>
          <p:nvPr/>
        </p:nvSpPr>
        <p:spPr>
          <a:xfrm>
            <a:off x="1887523" y="100668"/>
            <a:ext cx="8531604" cy="369332"/>
          </a:xfrm>
          <a:prstGeom prst="rect">
            <a:avLst/>
          </a:prstGeom>
          <a:noFill/>
        </p:spPr>
        <p:txBody>
          <a:bodyPr wrap="square" rtlCol="0">
            <a:spAutoFit/>
          </a:bodyPr>
          <a:lstStyle/>
          <a:p>
            <a:r>
              <a:rPr lang="en-US" b="1" dirty="0"/>
              <a:t>Current Structure</a:t>
            </a:r>
          </a:p>
        </p:txBody>
      </p:sp>
      <p:sp>
        <p:nvSpPr>
          <p:cNvPr id="2" name="Slide Number Placeholder 1">
            <a:extLst>
              <a:ext uri="{FF2B5EF4-FFF2-40B4-BE49-F238E27FC236}">
                <a16:creationId xmlns:a16="http://schemas.microsoft.com/office/drawing/2014/main" id="{F21BD515-4260-4BA6-85BE-084C808C5837}"/>
              </a:ext>
            </a:extLst>
          </p:cNvPr>
          <p:cNvSpPr>
            <a:spLocks noGrp="1"/>
          </p:cNvSpPr>
          <p:nvPr>
            <p:ph type="sldNum" sz="quarter" idx="12"/>
          </p:nvPr>
        </p:nvSpPr>
        <p:spPr/>
        <p:txBody>
          <a:bodyPr/>
          <a:lstStyle/>
          <a:p>
            <a:fld id="{EF6ED8E8-F64C-4762-8569-8B6FFFAE83FB}"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014432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704DC01FC2B439F0B936B7F1F71D4" ma:contentTypeVersion="6" ma:contentTypeDescription="Create a new document." ma:contentTypeScope="" ma:versionID="88db01ff2631077845611e1c16ca9802">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C34521-1DE1-49F8-8F3C-0A7EBE851E18}"/>
</file>

<file path=customXml/itemProps2.xml><?xml version="1.0" encoding="utf-8"?>
<ds:datastoreItem xmlns:ds="http://schemas.openxmlformats.org/officeDocument/2006/customXml" ds:itemID="{B4A6CE91-0915-4287-A4F9-212E792730B0}"/>
</file>

<file path=customXml/itemProps3.xml><?xml version="1.0" encoding="utf-8"?>
<ds:datastoreItem xmlns:ds="http://schemas.openxmlformats.org/officeDocument/2006/customXml" ds:itemID="{D57B0890-DD5A-4270-84EB-7F92262260DC}"/>
</file>

<file path=docProps/app.xml><?xml version="1.0" encoding="utf-8"?>
<Properties xmlns="http://schemas.openxmlformats.org/officeDocument/2006/extended-properties" xmlns:vt="http://schemas.openxmlformats.org/officeDocument/2006/docPropsVTypes">
  <TotalTime>949</TotalTime>
  <Words>2842</Words>
  <Application>Microsoft Office PowerPoint</Application>
  <PresentationFormat>Widescreen</PresentationFormat>
  <Paragraphs>951</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Calibri</vt:lpstr>
      <vt:lpstr>Calibri Light</vt:lpstr>
      <vt:lpstr>Corbel</vt:lpstr>
      <vt:lpstr>Open Sans Light</vt:lpstr>
      <vt:lpstr>Times New Roman</vt:lpstr>
      <vt:lpstr>Office Theme</vt:lpstr>
      <vt:lpstr>PEIA Public Hearings November 2017</vt:lpstr>
      <vt:lpstr>PowerPoint Presentation</vt:lpstr>
      <vt:lpstr>PowerPoint Presentation</vt:lpstr>
      <vt:lpstr>PowerPoint Presentation</vt:lpstr>
      <vt:lpstr>PowerPoint Presentation</vt:lpstr>
      <vt:lpstr>Non-State Proposal</vt:lpstr>
      <vt:lpstr>Increase preferred brand drugs (2nd tier) to 30% coinsurance examples          (Minimum - $25, Maximum - $100 for a 30 day supply or,  Minimum -$50, Maximum - $200 for a 90 day supply) </vt:lpstr>
      <vt:lpstr>Active State Employee Proposal</vt:lpstr>
      <vt:lpstr>PowerPoint Presentation</vt:lpstr>
      <vt:lpstr>PowerPoint Presentation</vt:lpstr>
      <vt:lpstr>PowerPoint Presentation</vt:lpstr>
      <vt:lpstr>How Do We Get Total Family Income?</vt:lpstr>
      <vt:lpstr>Non-Medicare Retiree and Special Medicare Plan  Proposal</vt:lpstr>
      <vt:lpstr>Chart for Pay by Person Non-Medicare and  Special Medicare Retiree Plans</vt:lpstr>
      <vt:lpstr>Medicare Retiree Proposal (Humana)</vt:lpstr>
      <vt:lpstr>Chart for Pay by Person -- Medicare</vt:lpstr>
      <vt:lpstr>Retiree Assistance</vt:lpstr>
      <vt:lpstr>New Programs</vt:lpstr>
      <vt:lpstr>Healthy Tomorrows Future</vt:lpstr>
      <vt:lpstr>PowerPoint Presentation</vt:lpstr>
      <vt:lpstr>PowerPoint Presentation</vt:lpstr>
      <vt:lpstr>PowerPoint Presentation</vt:lpstr>
      <vt:lpstr>PowerPoint Presentation</vt:lpstr>
      <vt:lpstr>PowerPoint Presentation</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PEIA Public Hearings November 2017</dc:title>
  <dc:creator>Cheatham, Ted M</dc:creator>
  <cp:lastModifiedBy>Scarberry, Tammy R</cp:lastModifiedBy>
  <cp:revision>72</cp:revision>
  <cp:lastPrinted>2017-10-26T12:00:01Z</cp:lastPrinted>
  <dcterms:created xsi:type="dcterms:W3CDTF">2017-10-06T14:34:07Z</dcterms:created>
  <dcterms:modified xsi:type="dcterms:W3CDTF">2017-10-26T12:46:00Z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0x010100E7B704DC01FC2B439F0B936B7F1F71D4</vt:lpwstr>
  </property>
</Properties>
</file>