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705" r:id="rId2"/>
  </p:sldMasterIdLst>
  <p:notesMasterIdLst>
    <p:notesMasterId r:id="rId58"/>
  </p:notesMasterIdLst>
  <p:handoutMasterIdLst>
    <p:handoutMasterId r:id="rId59"/>
  </p:handoutMasterIdLst>
  <p:sldIdLst>
    <p:sldId id="256" r:id="rId3"/>
    <p:sldId id="276" r:id="rId4"/>
    <p:sldId id="284" r:id="rId5"/>
    <p:sldId id="289" r:id="rId6"/>
    <p:sldId id="285" r:id="rId7"/>
    <p:sldId id="292" r:id="rId8"/>
    <p:sldId id="293" r:id="rId9"/>
    <p:sldId id="294" r:id="rId10"/>
    <p:sldId id="263" r:id="rId11"/>
    <p:sldId id="279" r:id="rId12"/>
    <p:sldId id="324" r:id="rId13"/>
    <p:sldId id="325" r:id="rId14"/>
    <p:sldId id="326" r:id="rId15"/>
    <p:sldId id="264" r:id="rId16"/>
    <p:sldId id="265" r:id="rId17"/>
    <p:sldId id="282" r:id="rId18"/>
    <p:sldId id="269" r:id="rId19"/>
    <p:sldId id="270" r:id="rId20"/>
    <p:sldId id="267" r:id="rId21"/>
    <p:sldId id="286" r:id="rId22"/>
    <p:sldId id="287" r:id="rId23"/>
    <p:sldId id="283"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27" r:id="rId41"/>
    <p:sldId id="359"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Lst>
  <p:sldSz cx="9144000" cy="6858000" type="screen4x3"/>
  <p:notesSz cx="7010400" cy="92964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64" d="100"/>
          <a:sy n="64" d="100"/>
        </p:scale>
        <p:origin x="73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67"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65"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20F54420-95FD-4C85-9504-889CB60DF9FF}" type="datetimeFigureOut">
              <a:rPr lang="en-US" smtClean="0"/>
              <a:t>3/9/2017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17F8D71-3E3A-4570-9BFC-E2DB32776EF8}" type="slidenum">
              <a:rPr lang="en-US" smtClean="0"/>
              <a:t>‹#›</a:t>
            </a:fld>
            <a:endParaRPr lang="en-US"/>
          </a:p>
        </p:txBody>
      </p:sp>
    </p:spTree>
    <p:extLst>
      <p:ext uri="{BB962C8B-B14F-4D97-AF65-F5344CB8AC3E}">
        <p14:creationId xmlns:p14="http://schemas.microsoft.com/office/powerpoint/2010/main" val="2016097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378AD76C-6DFA-48CF-ADFD-D2DE205FF49E}" type="datetimeFigureOut">
              <a:rPr lang="en-US" smtClean="0"/>
              <a:t>3/9/2017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A22CCB-BCF1-407A-9C2D-B7934B1E5D30}" type="slidenum">
              <a:rPr lang="en-US" smtClean="0"/>
              <a:t>‹#›</a:t>
            </a:fld>
            <a:endParaRPr lang="en-US"/>
          </a:p>
        </p:txBody>
      </p:sp>
    </p:spTree>
    <p:extLst>
      <p:ext uri="{BB962C8B-B14F-4D97-AF65-F5344CB8AC3E}">
        <p14:creationId xmlns:p14="http://schemas.microsoft.com/office/powerpoint/2010/main" val="428407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2D6C82-A838-40C5-9789-EEC7D55AA64F}" type="slidenum">
              <a:rPr kumimoji="0" lang="en-US" sz="1000" b="0"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000" b="0" i="0" u="none" strike="noStrike" kern="1200" cap="none" spc="0" normalizeH="0" baseline="0" noProof="0">
              <a:ln>
                <a:noFill/>
              </a:ln>
              <a:solidFill>
                <a:srgbClr val="000000"/>
              </a:solidFill>
              <a:effectLst/>
              <a:uLnTx/>
              <a:uFillTx/>
              <a:latin typeface="Arial" pitchFamily="96" charset="0"/>
              <a:cs typeface="Arial" pitchFamily="96" charset="0"/>
            </a:endParaRPr>
          </a:p>
        </p:txBody>
      </p:sp>
    </p:spTree>
    <p:extLst>
      <p:ext uri="{BB962C8B-B14F-4D97-AF65-F5344CB8AC3E}">
        <p14:creationId xmlns:p14="http://schemas.microsoft.com/office/powerpoint/2010/main" val="352945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2D6C82-A838-40C5-9789-EEC7D55AA64F}" type="slidenum">
              <a:rPr kumimoji="0" lang="en-US" sz="1000" b="0"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000" b="0" i="0" u="none" strike="noStrike" kern="1200" cap="none" spc="0" normalizeH="0" baseline="0" noProof="0">
              <a:ln>
                <a:noFill/>
              </a:ln>
              <a:solidFill>
                <a:srgbClr val="000000"/>
              </a:solidFill>
              <a:effectLst/>
              <a:uLnTx/>
              <a:uFillTx/>
              <a:latin typeface="Arial" pitchFamily="96" charset="0"/>
              <a:cs typeface="Arial" pitchFamily="96" charset="0"/>
            </a:endParaRPr>
          </a:p>
        </p:txBody>
      </p:sp>
    </p:spTree>
    <p:extLst>
      <p:ext uri="{BB962C8B-B14F-4D97-AF65-F5344CB8AC3E}">
        <p14:creationId xmlns:p14="http://schemas.microsoft.com/office/powerpoint/2010/main" val="110799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2D6C82-A838-40C5-9789-EEC7D55AA64F}" type="slidenum">
              <a:rPr kumimoji="0" lang="en-US" sz="1000" b="0"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000" b="0" i="0" u="none" strike="noStrike" kern="1200" cap="none" spc="0" normalizeH="0" baseline="0" noProof="0">
              <a:ln>
                <a:noFill/>
              </a:ln>
              <a:solidFill>
                <a:srgbClr val="000000"/>
              </a:solidFill>
              <a:effectLst/>
              <a:uLnTx/>
              <a:uFillTx/>
              <a:latin typeface="Arial" pitchFamily="96" charset="0"/>
              <a:cs typeface="Arial" pitchFamily="96" charset="0"/>
            </a:endParaRPr>
          </a:p>
        </p:txBody>
      </p:sp>
    </p:spTree>
    <p:extLst>
      <p:ext uri="{BB962C8B-B14F-4D97-AF65-F5344CB8AC3E}">
        <p14:creationId xmlns:p14="http://schemas.microsoft.com/office/powerpoint/2010/main" val="362718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14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47" indent="-291172" eaLnBrk="0" hangingPunct="0">
              <a:defRPr>
                <a:solidFill>
                  <a:schemeClr val="tx1"/>
                </a:solidFill>
                <a:latin typeface="Arial" charset="0"/>
              </a:defRPr>
            </a:lvl2pPr>
            <a:lvl3pPr marL="1164689" indent="-232938" eaLnBrk="0" hangingPunct="0">
              <a:defRPr>
                <a:solidFill>
                  <a:schemeClr val="tx1"/>
                </a:solidFill>
                <a:latin typeface="Arial" charset="0"/>
              </a:defRPr>
            </a:lvl3pPr>
            <a:lvl4pPr marL="1630563" indent="-232938" eaLnBrk="0" hangingPunct="0">
              <a:defRPr>
                <a:solidFill>
                  <a:schemeClr val="tx1"/>
                </a:solidFill>
                <a:latin typeface="Arial" charset="0"/>
              </a:defRPr>
            </a:lvl4pPr>
            <a:lvl5pPr marL="2096438" indent="-232938" eaLnBrk="0" hangingPunct="0">
              <a:defRPr>
                <a:solidFill>
                  <a:schemeClr val="tx1"/>
                </a:solidFill>
                <a:latin typeface="Arial" charset="0"/>
              </a:defRPr>
            </a:lvl5pPr>
            <a:lvl6pPr marL="2562313" indent="-232938" eaLnBrk="0" fontAlgn="base" hangingPunct="0">
              <a:spcBef>
                <a:spcPct val="0"/>
              </a:spcBef>
              <a:spcAft>
                <a:spcPct val="0"/>
              </a:spcAft>
              <a:defRPr>
                <a:solidFill>
                  <a:schemeClr val="tx1"/>
                </a:solidFill>
                <a:latin typeface="Arial" charset="0"/>
              </a:defRPr>
            </a:lvl6pPr>
            <a:lvl7pPr marL="3028188" indent="-232938" eaLnBrk="0" fontAlgn="base" hangingPunct="0">
              <a:spcBef>
                <a:spcPct val="0"/>
              </a:spcBef>
              <a:spcAft>
                <a:spcPct val="0"/>
              </a:spcAft>
              <a:defRPr>
                <a:solidFill>
                  <a:schemeClr val="tx1"/>
                </a:solidFill>
                <a:latin typeface="Arial" charset="0"/>
              </a:defRPr>
            </a:lvl7pPr>
            <a:lvl8pPr marL="3494064" indent="-232938" eaLnBrk="0" fontAlgn="base" hangingPunct="0">
              <a:spcBef>
                <a:spcPct val="0"/>
              </a:spcBef>
              <a:spcAft>
                <a:spcPct val="0"/>
              </a:spcAft>
              <a:defRPr>
                <a:solidFill>
                  <a:schemeClr val="tx1"/>
                </a:solidFill>
                <a:latin typeface="Arial" charset="0"/>
              </a:defRPr>
            </a:lvl8pPr>
            <a:lvl9pPr marL="3959938" indent="-232938" eaLnBrk="0" fontAlgn="base" hangingPunct="0">
              <a:spcBef>
                <a:spcPct val="0"/>
              </a:spcBef>
              <a:spcAft>
                <a:spcPct val="0"/>
              </a:spcAft>
              <a:defRPr>
                <a:solidFill>
                  <a:schemeClr val="tx1"/>
                </a:solidFill>
                <a:latin typeface="Arial" charset="0"/>
              </a:defRPr>
            </a:lvl9pPr>
          </a:lstStyle>
          <a:p>
            <a:pPr eaLnBrk="1" hangingPunct="1">
              <a:defRPr/>
            </a:pPr>
            <a:fld id="{5DBDC53A-85D6-4EB0-8515-860EA0EF9F34}" type="slidenum">
              <a:rPr lang="en-US" smtClean="0"/>
              <a:pPr eaLnBrk="1" hangingPunct="1">
                <a:defRPr/>
              </a:pPr>
              <a:t>44</a:t>
            </a:fld>
            <a:endParaRPr lang="en-US"/>
          </a:p>
        </p:txBody>
      </p:sp>
    </p:spTree>
    <p:extLst>
      <p:ext uri="{BB962C8B-B14F-4D97-AF65-F5344CB8AC3E}">
        <p14:creationId xmlns:p14="http://schemas.microsoft.com/office/powerpoint/2010/main" val="267923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2">
              <a:defRPr/>
            </a:pPr>
            <a:r>
              <a:rPr lang="en-US" dirty="0"/>
              <a:t>FBMC currently has 134 employees. As with any successful business, employees are a key element to success. At FBMC, we embrace that culture and have selected an executive and management team that has dedicated their professional careers to benefits administration, technology and government service. This experience enables our team to have a thorough understanding of the services requested by our Clients and to deliver superior solutions. The average tenure of our team members exceeds 10 years of service. Our goal is to serve as an extension of our Client’s Human Resources and Benefits Teams. FBMC employees are dedicated to providing excellent service to our clients in a manner that exceeds their expectations</a:t>
            </a:r>
          </a:p>
          <a:p>
            <a:endParaRPr lang="en-US" dirty="0"/>
          </a:p>
        </p:txBody>
      </p:sp>
      <p:sp>
        <p:nvSpPr>
          <p:cNvPr id="4" name="Slide Number Placeholder 3"/>
          <p:cNvSpPr>
            <a:spLocks noGrp="1"/>
          </p:cNvSpPr>
          <p:nvPr>
            <p:ph type="sldNum" sz="quarter" idx="10"/>
          </p:nvPr>
        </p:nvSpPr>
        <p:spPr/>
        <p:txBody>
          <a:bodyPr/>
          <a:lstStyle/>
          <a:p>
            <a:fld id="{64E63431-0F9E-4BD9-A2A4-798E0F5205C5}" type="slidenum">
              <a:rPr lang="en-US" smtClean="0"/>
              <a:pPr/>
              <a:t>47</a:t>
            </a:fld>
            <a:endParaRPr lang="en-US" dirty="0"/>
          </a:p>
        </p:txBody>
      </p:sp>
    </p:spTree>
    <p:extLst>
      <p:ext uri="{BB962C8B-B14F-4D97-AF65-F5344CB8AC3E}">
        <p14:creationId xmlns:p14="http://schemas.microsoft.com/office/powerpoint/2010/main" val="112507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80C5D6-7D18-4899-8F3D-7F5AF5293564}" type="slidenum">
              <a:rPr lang="en-US" smtClean="0"/>
              <a:pPr/>
              <a:t>52</a:t>
            </a:fld>
            <a:endParaRPr lang="en-US"/>
          </a:p>
        </p:txBody>
      </p:sp>
    </p:spTree>
    <p:extLst>
      <p:ext uri="{BB962C8B-B14F-4D97-AF65-F5344CB8AC3E}">
        <p14:creationId xmlns:p14="http://schemas.microsoft.com/office/powerpoint/2010/main" val="342908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749A18-2578-4AE1-88B6-58C61813E97D}" type="datetime1">
              <a:rPr lang="en-US" smtClean="0"/>
              <a:t>3/9/2017</a:t>
            </a:fld>
            <a:endParaRPr lang="en-US" dirty="0"/>
          </a:p>
        </p:txBody>
      </p:sp>
      <p:sp>
        <p:nvSpPr>
          <p:cNvPr id="5" name="Footer Placeholder 4"/>
          <p:cNvSpPr>
            <a:spLocks noGrp="1"/>
          </p:cNvSpPr>
          <p:nvPr>
            <p:ph type="ftr" sz="quarter" idx="11"/>
          </p:nvPr>
        </p:nvSpPr>
        <p:spPr/>
        <p:txBody>
          <a:bodyPr/>
          <a:lstStyle/>
          <a:p>
            <a:r>
              <a:rPr lang="en-US"/>
              <a:t>PEIA Staff Training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091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51B035-8CDD-4FC7-9402-88613127F388}" type="datetime1">
              <a:rPr lang="en-US" smtClean="0"/>
              <a:t>3/9/2017</a:t>
            </a:fld>
            <a:endParaRPr lang="en-US" dirty="0"/>
          </a:p>
        </p:txBody>
      </p:sp>
      <p:sp>
        <p:nvSpPr>
          <p:cNvPr id="5" name="Footer Placeholder 4"/>
          <p:cNvSpPr>
            <a:spLocks noGrp="1"/>
          </p:cNvSpPr>
          <p:nvPr>
            <p:ph type="ftr" sz="quarter" idx="11"/>
          </p:nvPr>
        </p:nvSpPr>
        <p:spPr/>
        <p:txBody>
          <a:bodyPr/>
          <a:lstStyle/>
          <a:p>
            <a:r>
              <a:rPr lang="en-US"/>
              <a:t>PEIA Staff Training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83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8DD6A7-937E-4678-BA56-53DE07DE875B}" type="datetime1">
              <a:rPr lang="en-US" smtClean="0"/>
              <a:t>3/9/2017</a:t>
            </a:fld>
            <a:endParaRPr lang="en-US" dirty="0"/>
          </a:p>
        </p:txBody>
      </p:sp>
      <p:sp>
        <p:nvSpPr>
          <p:cNvPr id="5" name="Footer Placeholder 4"/>
          <p:cNvSpPr>
            <a:spLocks noGrp="1"/>
          </p:cNvSpPr>
          <p:nvPr>
            <p:ph type="ftr" sz="quarter" idx="11"/>
          </p:nvPr>
        </p:nvSpPr>
        <p:spPr/>
        <p:txBody>
          <a:bodyPr/>
          <a:lstStyle/>
          <a:p>
            <a:r>
              <a:rPr lang="en-US"/>
              <a:t>PEIA Staff Training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776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8DEA98-261C-40D1-B33C-2EEA1DEA79FF}" type="datetime1">
              <a:rPr lang="en-US" smtClean="0"/>
              <a:t>3/9/2017</a:t>
            </a:fld>
            <a:endParaRPr lang="en-US" dirty="0"/>
          </a:p>
        </p:txBody>
      </p:sp>
      <p:sp>
        <p:nvSpPr>
          <p:cNvPr id="5" name="Footer Placeholder 4"/>
          <p:cNvSpPr>
            <a:spLocks noGrp="1"/>
          </p:cNvSpPr>
          <p:nvPr>
            <p:ph type="ftr" sz="quarter" idx="11"/>
          </p:nvPr>
        </p:nvSpPr>
        <p:spPr/>
        <p:txBody>
          <a:bodyPr/>
          <a:lstStyle/>
          <a:p>
            <a:r>
              <a:rPr lang="en-US"/>
              <a:t>PEIA Staff Training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1403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77EAD5-23E5-47D8-84B2-7D2A3628B864}" type="datetime1">
              <a:rPr lang="en-US" smtClean="0"/>
              <a:t>3/9/2017</a:t>
            </a:fld>
            <a:endParaRPr lang="en-US" dirty="0"/>
          </a:p>
        </p:txBody>
      </p:sp>
      <p:sp>
        <p:nvSpPr>
          <p:cNvPr id="5" name="Footer Placeholder 4"/>
          <p:cNvSpPr>
            <a:spLocks noGrp="1"/>
          </p:cNvSpPr>
          <p:nvPr>
            <p:ph type="ftr" sz="quarter" idx="11"/>
          </p:nvPr>
        </p:nvSpPr>
        <p:spPr/>
        <p:txBody>
          <a:bodyPr/>
          <a:lstStyle/>
          <a:p>
            <a:r>
              <a:rPr lang="en-US"/>
              <a:t>PEIA Staff Training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359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B99975-E03C-4B76-B337-18D780B88F44}" type="datetime1">
              <a:rPr lang="en-US" smtClean="0"/>
              <a:t>3/9/2017</a:t>
            </a:fld>
            <a:endParaRPr lang="en-US" dirty="0"/>
          </a:p>
        </p:txBody>
      </p:sp>
      <p:sp>
        <p:nvSpPr>
          <p:cNvPr id="5" name="Footer Placeholder 4"/>
          <p:cNvSpPr>
            <a:spLocks noGrp="1"/>
          </p:cNvSpPr>
          <p:nvPr>
            <p:ph type="ftr" sz="quarter" idx="11"/>
          </p:nvPr>
        </p:nvSpPr>
        <p:spPr/>
        <p:txBody>
          <a:bodyPr/>
          <a:lstStyle/>
          <a:p>
            <a:r>
              <a:rPr lang="en-US"/>
              <a:t>PEIA Staff Training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0048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5212F8-1F8E-4147-9A0B-BDCF45B90955}" type="datetime1">
              <a:rPr lang="en-US" smtClean="0"/>
              <a:t>3/9/2017</a:t>
            </a:fld>
            <a:endParaRPr lang="en-US" dirty="0"/>
          </a:p>
        </p:txBody>
      </p:sp>
      <p:sp>
        <p:nvSpPr>
          <p:cNvPr id="5" name="Footer Placeholder 4"/>
          <p:cNvSpPr>
            <a:spLocks noGrp="1"/>
          </p:cNvSpPr>
          <p:nvPr>
            <p:ph type="ftr" sz="quarter" idx="11"/>
          </p:nvPr>
        </p:nvSpPr>
        <p:spPr/>
        <p:txBody>
          <a:bodyPr/>
          <a:lstStyle/>
          <a:p>
            <a:r>
              <a:rPr lang="en-US"/>
              <a:t>PEIA Staff Training</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998556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07C4B-B4C6-4C19-B93C-3D0D98E04DCF}" type="datetime1">
              <a:rPr lang="en-US" smtClean="0"/>
              <a:t>3/9/2017</a:t>
            </a:fld>
            <a:endParaRPr lang="en-US" dirty="0"/>
          </a:p>
        </p:txBody>
      </p:sp>
      <p:sp>
        <p:nvSpPr>
          <p:cNvPr id="5" name="Footer Placeholder 4"/>
          <p:cNvSpPr>
            <a:spLocks noGrp="1"/>
          </p:cNvSpPr>
          <p:nvPr>
            <p:ph type="ftr" sz="quarter" idx="11"/>
          </p:nvPr>
        </p:nvSpPr>
        <p:spPr/>
        <p:txBody>
          <a:bodyPr/>
          <a:lstStyle/>
          <a:p>
            <a:r>
              <a:rPr lang="en-US"/>
              <a:t>PEIA Staff Training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1603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G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3"/>
          <p:cNvSpPr>
            <a:spLocks noGrp="1" noChangeArrowheads="1"/>
          </p:cNvSpPr>
          <p:nvPr>
            <p:ph type="subTitle" idx="1" hasCustomPrompt="1"/>
          </p:nvPr>
        </p:nvSpPr>
        <p:spPr bwMode="auto">
          <a:xfrm>
            <a:off x="457200" y="533400"/>
            <a:ext cx="4933950" cy="242888"/>
          </a:xfrm>
          <a:prstGeom prst="rect">
            <a:avLst/>
          </a:prstGeom>
          <a:noFill/>
        </p:spPr>
        <p:txBody>
          <a:bodyPr lIns="0" tIns="0" rIns="0" bIns="0" anchor="b" anchorCtr="0"/>
          <a:lstStyle>
            <a:lvl1pPr marL="1588" indent="-1588" algn="l">
              <a:buNone/>
              <a:defRPr sz="1400" baseline="0">
                <a:solidFill>
                  <a:srgbClr val="333333"/>
                </a:solidFill>
              </a:defRPr>
            </a:lvl1pPr>
          </a:lstStyle>
          <a:p>
            <a:r>
              <a:rPr lang="en-US" dirty="0" err="1"/>
              <a:t>Securian</a:t>
            </a:r>
            <a:r>
              <a:rPr lang="en-US" dirty="0"/>
              <a:t> Financial Group</a:t>
            </a:r>
          </a:p>
        </p:txBody>
      </p:sp>
      <p:sp>
        <p:nvSpPr>
          <p:cNvPr id="8" name="Text Placeholder 10"/>
          <p:cNvSpPr>
            <a:spLocks noGrp="1"/>
          </p:cNvSpPr>
          <p:nvPr>
            <p:ph type="body" sz="quarter" idx="10" hasCustomPrompt="1"/>
          </p:nvPr>
        </p:nvSpPr>
        <p:spPr>
          <a:xfrm>
            <a:off x="457200" y="4724400"/>
            <a:ext cx="7315200" cy="228600"/>
          </a:xfrm>
          <a:prstGeom prst="rect">
            <a:avLst/>
          </a:prstGeom>
        </p:spPr>
        <p:txBody>
          <a:bodyPr lIns="0" tIns="0" rIns="0" bIns="0">
            <a:noAutofit/>
          </a:bodyPr>
          <a:lstStyle>
            <a:lvl1pPr marL="1588" indent="-1588">
              <a:buNone/>
              <a:defRPr sz="1600" b="1" baseline="0"/>
            </a:lvl1pPr>
          </a:lstStyle>
          <a:p>
            <a:pPr lvl="0"/>
            <a:r>
              <a:rPr lang="en-US" dirty="0"/>
              <a:t>Presenter’s Name</a:t>
            </a:r>
          </a:p>
        </p:txBody>
      </p:sp>
      <p:sp>
        <p:nvSpPr>
          <p:cNvPr id="9" name="Text Placeholder 12"/>
          <p:cNvSpPr>
            <a:spLocks noGrp="1"/>
          </p:cNvSpPr>
          <p:nvPr>
            <p:ph type="body" sz="quarter" idx="11" hasCustomPrompt="1"/>
          </p:nvPr>
        </p:nvSpPr>
        <p:spPr>
          <a:xfrm>
            <a:off x="457200" y="5029200"/>
            <a:ext cx="7315200" cy="228600"/>
          </a:xfrm>
          <a:prstGeom prst="rect">
            <a:avLst/>
          </a:prstGeom>
        </p:spPr>
        <p:txBody>
          <a:bodyPr lIns="0" tIns="0" rIns="0" bIns="0">
            <a:noAutofit/>
          </a:bodyPr>
          <a:lstStyle>
            <a:lvl1pPr marL="1588" indent="-1588">
              <a:buNone/>
              <a:defRPr sz="1400" baseline="0"/>
            </a:lvl1pPr>
          </a:lstStyle>
          <a:p>
            <a:pPr lvl="0"/>
            <a:r>
              <a:rPr lang="en-US" dirty="0"/>
              <a:t>Month 00, 20XX</a:t>
            </a:r>
          </a:p>
        </p:txBody>
      </p:sp>
      <p:sp>
        <p:nvSpPr>
          <p:cNvPr id="10" name="Rectangle 2"/>
          <p:cNvSpPr>
            <a:spLocks noGrp="1" noChangeArrowheads="1"/>
          </p:cNvSpPr>
          <p:nvPr>
            <p:ph type="ctrTitle" hasCustomPrompt="1"/>
          </p:nvPr>
        </p:nvSpPr>
        <p:spPr bwMode="auto">
          <a:xfrm>
            <a:off x="457200" y="1371600"/>
            <a:ext cx="8305800" cy="1066800"/>
          </a:xfrm>
          <a:prstGeom prst="rect">
            <a:avLst/>
          </a:prstGeom>
          <a:noFill/>
          <a:ln>
            <a:miter lim="800000"/>
            <a:headEnd/>
            <a:tailEnd/>
          </a:ln>
        </p:spPr>
        <p:txBody>
          <a:bodyPr anchor="b" anchorCtr="0"/>
          <a:lstStyle>
            <a:lvl1pPr>
              <a:defRPr sz="3600" b="1" baseline="0">
                <a:solidFill>
                  <a:schemeClr val="tx1"/>
                </a:solidFill>
              </a:defRPr>
            </a:lvl1pPr>
          </a:lstStyle>
          <a:p>
            <a:r>
              <a:rPr lang="en-US" dirty="0"/>
              <a:t>Title slide headline</a:t>
            </a:r>
          </a:p>
        </p:txBody>
      </p:sp>
      <p:sp>
        <p:nvSpPr>
          <p:cNvPr id="11" name="Text Placeholder 2"/>
          <p:cNvSpPr>
            <a:spLocks noGrp="1"/>
          </p:cNvSpPr>
          <p:nvPr>
            <p:ph type="body" sz="quarter" idx="13" hasCustomPrompt="1"/>
          </p:nvPr>
        </p:nvSpPr>
        <p:spPr>
          <a:xfrm>
            <a:off x="457200" y="2438400"/>
            <a:ext cx="8305800" cy="533400"/>
          </a:xfrm>
          <a:prstGeom prst="rect">
            <a:avLst/>
          </a:prstGeom>
        </p:spPr>
        <p:txBody>
          <a:bodyPr/>
          <a:lstStyle>
            <a:lvl1pPr marL="0" indent="0">
              <a:buNone/>
              <a:defRPr sz="3200" baseline="0"/>
            </a:lvl1pPr>
          </a:lstStyle>
          <a:p>
            <a:pPr lvl="0"/>
            <a:r>
              <a:rPr lang="en-US" dirty="0"/>
              <a:t>Optional 2nd line</a:t>
            </a:r>
          </a:p>
        </p:txBody>
      </p:sp>
    </p:spTree>
    <p:extLst>
      <p:ext uri="{BB962C8B-B14F-4D97-AF65-F5344CB8AC3E}">
        <p14:creationId xmlns:p14="http://schemas.microsoft.com/office/powerpoint/2010/main" val="632656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FULL G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15" name="Rectangle 3"/>
          <p:cNvSpPr>
            <a:spLocks noGrp="1" noChangeArrowheads="1"/>
          </p:cNvSpPr>
          <p:nvPr>
            <p:ph type="subTitle" idx="1" hasCustomPrompt="1"/>
          </p:nvPr>
        </p:nvSpPr>
        <p:spPr bwMode="auto">
          <a:xfrm>
            <a:off x="457200" y="533400"/>
            <a:ext cx="4933950" cy="242888"/>
          </a:xfrm>
          <a:prstGeom prst="rect">
            <a:avLst/>
          </a:prstGeom>
          <a:noFill/>
        </p:spPr>
        <p:txBody>
          <a:bodyPr lIns="0" tIns="0" rIns="0" bIns="0" anchor="b" anchorCtr="0"/>
          <a:lstStyle>
            <a:lvl1pPr marL="1588" indent="-1588" algn="l">
              <a:buNone/>
              <a:defRPr sz="1400" baseline="0">
                <a:solidFill>
                  <a:srgbClr val="333333"/>
                </a:solidFill>
              </a:defRPr>
            </a:lvl1pPr>
          </a:lstStyle>
          <a:p>
            <a:r>
              <a:rPr lang="en-US" dirty="0" err="1"/>
              <a:t>Securian</a:t>
            </a:r>
            <a:r>
              <a:rPr lang="en-US" dirty="0"/>
              <a:t> Financial Group</a:t>
            </a:r>
          </a:p>
        </p:txBody>
      </p:sp>
      <p:sp>
        <p:nvSpPr>
          <p:cNvPr id="16" name="Text Placeholder 10"/>
          <p:cNvSpPr>
            <a:spLocks noGrp="1"/>
          </p:cNvSpPr>
          <p:nvPr>
            <p:ph type="body" sz="quarter" idx="10" hasCustomPrompt="1"/>
          </p:nvPr>
        </p:nvSpPr>
        <p:spPr>
          <a:xfrm>
            <a:off x="457200" y="4724400"/>
            <a:ext cx="7315200" cy="228600"/>
          </a:xfrm>
          <a:prstGeom prst="rect">
            <a:avLst/>
          </a:prstGeom>
        </p:spPr>
        <p:txBody>
          <a:bodyPr lIns="0" tIns="0" rIns="0" bIns="0">
            <a:noAutofit/>
          </a:bodyPr>
          <a:lstStyle>
            <a:lvl1pPr marL="1588" indent="-1588">
              <a:buNone/>
              <a:defRPr sz="1600" b="1" baseline="0"/>
            </a:lvl1pPr>
          </a:lstStyle>
          <a:p>
            <a:pPr lvl="0"/>
            <a:r>
              <a:rPr lang="en-US" dirty="0"/>
              <a:t>Presenter’s Name</a:t>
            </a:r>
          </a:p>
        </p:txBody>
      </p:sp>
      <p:sp>
        <p:nvSpPr>
          <p:cNvPr id="17" name="Text Placeholder 12"/>
          <p:cNvSpPr>
            <a:spLocks noGrp="1"/>
          </p:cNvSpPr>
          <p:nvPr>
            <p:ph type="body" sz="quarter" idx="11" hasCustomPrompt="1"/>
          </p:nvPr>
        </p:nvSpPr>
        <p:spPr>
          <a:xfrm>
            <a:off x="459006" y="5029200"/>
            <a:ext cx="7315200" cy="228600"/>
          </a:xfrm>
          <a:prstGeom prst="rect">
            <a:avLst/>
          </a:prstGeom>
        </p:spPr>
        <p:txBody>
          <a:bodyPr lIns="0" tIns="0" rIns="0" bIns="0">
            <a:noAutofit/>
          </a:bodyPr>
          <a:lstStyle>
            <a:lvl1pPr marL="1588" indent="-1588">
              <a:buNone/>
              <a:defRPr sz="1400" baseline="0"/>
            </a:lvl1pPr>
          </a:lstStyle>
          <a:p>
            <a:pPr lvl="0"/>
            <a:r>
              <a:rPr lang="en-US" dirty="0"/>
              <a:t>Month 00, 20XX</a:t>
            </a:r>
          </a:p>
        </p:txBody>
      </p:sp>
      <p:sp>
        <p:nvSpPr>
          <p:cNvPr id="8" name="Rectangle 2"/>
          <p:cNvSpPr>
            <a:spLocks noGrp="1" noChangeArrowheads="1"/>
          </p:cNvSpPr>
          <p:nvPr>
            <p:ph type="ctrTitle" hasCustomPrompt="1"/>
          </p:nvPr>
        </p:nvSpPr>
        <p:spPr bwMode="auto">
          <a:xfrm>
            <a:off x="457200" y="1371600"/>
            <a:ext cx="8305800" cy="1066800"/>
          </a:xfrm>
          <a:prstGeom prst="rect">
            <a:avLst/>
          </a:prstGeom>
          <a:noFill/>
          <a:ln>
            <a:miter lim="800000"/>
            <a:headEnd/>
            <a:tailEnd/>
          </a:ln>
        </p:spPr>
        <p:txBody>
          <a:bodyPr anchor="b" anchorCtr="0"/>
          <a:lstStyle>
            <a:lvl1pPr>
              <a:defRPr sz="3600" b="1" baseline="0">
                <a:solidFill>
                  <a:schemeClr val="tx1"/>
                </a:solidFill>
              </a:defRPr>
            </a:lvl1pPr>
          </a:lstStyle>
          <a:p>
            <a:r>
              <a:rPr lang="en-US" dirty="0"/>
              <a:t>Title slide headline</a:t>
            </a:r>
          </a:p>
        </p:txBody>
      </p:sp>
      <p:sp>
        <p:nvSpPr>
          <p:cNvPr id="9" name="Text Placeholder 2"/>
          <p:cNvSpPr>
            <a:spLocks noGrp="1"/>
          </p:cNvSpPr>
          <p:nvPr>
            <p:ph type="body" sz="quarter" idx="13" hasCustomPrompt="1"/>
          </p:nvPr>
        </p:nvSpPr>
        <p:spPr>
          <a:xfrm>
            <a:off x="457200" y="2438400"/>
            <a:ext cx="8305800" cy="533400"/>
          </a:xfrm>
          <a:prstGeom prst="rect">
            <a:avLst/>
          </a:prstGeom>
        </p:spPr>
        <p:txBody>
          <a:bodyPr/>
          <a:lstStyle>
            <a:lvl1pPr marL="0" indent="0">
              <a:buNone/>
              <a:defRPr sz="3200" baseline="0"/>
            </a:lvl1pPr>
          </a:lstStyle>
          <a:p>
            <a:pPr lvl="0"/>
            <a:r>
              <a:rPr lang="en-US" dirty="0"/>
              <a:t>Optional 2nd line</a:t>
            </a:r>
          </a:p>
        </p:txBody>
      </p:sp>
    </p:spTree>
    <p:extLst>
      <p:ext uri="{BB962C8B-B14F-4D97-AF65-F5344CB8AC3E}">
        <p14:creationId xmlns:p14="http://schemas.microsoft.com/office/powerpoint/2010/main" val="1220193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3"/>
          <p:cNvSpPr>
            <a:spLocks noGrp="1" noChangeArrowheads="1"/>
          </p:cNvSpPr>
          <p:nvPr>
            <p:ph type="subTitle" idx="1" hasCustomPrompt="1"/>
          </p:nvPr>
        </p:nvSpPr>
        <p:spPr bwMode="auto">
          <a:xfrm>
            <a:off x="457200" y="533400"/>
            <a:ext cx="4933950" cy="242888"/>
          </a:xfrm>
          <a:prstGeom prst="rect">
            <a:avLst/>
          </a:prstGeom>
          <a:noFill/>
        </p:spPr>
        <p:txBody>
          <a:bodyPr lIns="0" tIns="0" rIns="0" bIns="0" anchor="b" anchorCtr="0"/>
          <a:lstStyle>
            <a:lvl1pPr marL="1588" indent="-1588" algn="l">
              <a:buNone/>
              <a:defRPr sz="1400" baseline="0">
                <a:solidFill>
                  <a:srgbClr val="333333"/>
                </a:solidFill>
              </a:defRPr>
            </a:lvl1pPr>
          </a:lstStyle>
          <a:p>
            <a:r>
              <a:rPr lang="en-US" dirty="0" err="1"/>
              <a:t>Securian</a:t>
            </a:r>
            <a:r>
              <a:rPr lang="en-US" dirty="0"/>
              <a:t> Financial Group</a:t>
            </a:r>
          </a:p>
        </p:txBody>
      </p:sp>
      <p:sp>
        <p:nvSpPr>
          <p:cNvPr id="8" name="Text Placeholder 10"/>
          <p:cNvSpPr>
            <a:spLocks noGrp="1"/>
          </p:cNvSpPr>
          <p:nvPr>
            <p:ph type="body" sz="quarter" idx="10" hasCustomPrompt="1"/>
          </p:nvPr>
        </p:nvSpPr>
        <p:spPr>
          <a:xfrm>
            <a:off x="457200" y="4724400"/>
            <a:ext cx="7315200" cy="228600"/>
          </a:xfrm>
          <a:prstGeom prst="rect">
            <a:avLst/>
          </a:prstGeom>
        </p:spPr>
        <p:txBody>
          <a:bodyPr lIns="0" tIns="0" rIns="0" bIns="0">
            <a:noAutofit/>
          </a:bodyPr>
          <a:lstStyle>
            <a:lvl1pPr marL="1588" indent="-1588">
              <a:buNone/>
              <a:defRPr sz="1600" b="1" baseline="0"/>
            </a:lvl1pPr>
          </a:lstStyle>
          <a:p>
            <a:pPr lvl="0"/>
            <a:r>
              <a:rPr lang="en-US" dirty="0"/>
              <a:t>Presenter’s Name</a:t>
            </a:r>
          </a:p>
        </p:txBody>
      </p:sp>
      <p:sp>
        <p:nvSpPr>
          <p:cNvPr id="9" name="Text Placeholder 12"/>
          <p:cNvSpPr>
            <a:spLocks noGrp="1"/>
          </p:cNvSpPr>
          <p:nvPr>
            <p:ph type="body" sz="quarter" idx="11" hasCustomPrompt="1"/>
          </p:nvPr>
        </p:nvSpPr>
        <p:spPr>
          <a:xfrm>
            <a:off x="457200" y="5029200"/>
            <a:ext cx="7315200" cy="228600"/>
          </a:xfrm>
          <a:prstGeom prst="rect">
            <a:avLst/>
          </a:prstGeom>
        </p:spPr>
        <p:txBody>
          <a:bodyPr lIns="0" tIns="0" rIns="0" bIns="0">
            <a:noAutofit/>
          </a:bodyPr>
          <a:lstStyle>
            <a:lvl1pPr marL="1588" indent="-1588">
              <a:buNone/>
              <a:defRPr sz="1400" baseline="0"/>
            </a:lvl1pPr>
          </a:lstStyle>
          <a:p>
            <a:pPr lvl="0"/>
            <a:r>
              <a:rPr lang="en-US" dirty="0"/>
              <a:t>Month 00, 20XX</a:t>
            </a:r>
          </a:p>
        </p:txBody>
      </p:sp>
      <p:sp>
        <p:nvSpPr>
          <p:cNvPr id="10" name="Rectangle 2"/>
          <p:cNvSpPr>
            <a:spLocks noGrp="1" noChangeArrowheads="1"/>
          </p:cNvSpPr>
          <p:nvPr>
            <p:ph type="ctrTitle" hasCustomPrompt="1"/>
          </p:nvPr>
        </p:nvSpPr>
        <p:spPr bwMode="auto">
          <a:xfrm>
            <a:off x="457200" y="1371600"/>
            <a:ext cx="8305800" cy="1066800"/>
          </a:xfrm>
          <a:prstGeom prst="rect">
            <a:avLst/>
          </a:prstGeom>
          <a:noFill/>
          <a:ln>
            <a:miter lim="800000"/>
            <a:headEnd/>
            <a:tailEnd/>
          </a:ln>
        </p:spPr>
        <p:txBody>
          <a:bodyPr anchor="b" anchorCtr="0"/>
          <a:lstStyle>
            <a:lvl1pPr>
              <a:defRPr sz="3600" b="1" baseline="0">
                <a:solidFill>
                  <a:schemeClr val="tx1"/>
                </a:solidFill>
              </a:defRPr>
            </a:lvl1pPr>
          </a:lstStyle>
          <a:p>
            <a:r>
              <a:rPr lang="en-US" dirty="0"/>
              <a:t>Title slide headline</a:t>
            </a:r>
          </a:p>
        </p:txBody>
      </p:sp>
      <p:sp>
        <p:nvSpPr>
          <p:cNvPr id="11" name="Text Placeholder 2"/>
          <p:cNvSpPr>
            <a:spLocks noGrp="1"/>
          </p:cNvSpPr>
          <p:nvPr>
            <p:ph type="body" sz="quarter" idx="13" hasCustomPrompt="1"/>
          </p:nvPr>
        </p:nvSpPr>
        <p:spPr>
          <a:xfrm>
            <a:off x="457200" y="2438400"/>
            <a:ext cx="8305800" cy="533400"/>
          </a:xfrm>
          <a:prstGeom prst="rect">
            <a:avLst/>
          </a:prstGeom>
        </p:spPr>
        <p:txBody>
          <a:bodyPr/>
          <a:lstStyle>
            <a:lvl1pPr marL="0" indent="0">
              <a:buNone/>
              <a:defRPr sz="3200" baseline="0"/>
            </a:lvl1pPr>
          </a:lstStyle>
          <a:p>
            <a:pPr lvl="0"/>
            <a:r>
              <a:rPr lang="en-US" dirty="0"/>
              <a:t>Optional 2nd line</a:t>
            </a:r>
          </a:p>
        </p:txBody>
      </p:sp>
    </p:spTree>
    <p:extLst>
      <p:ext uri="{BB962C8B-B14F-4D97-AF65-F5344CB8AC3E}">
        <p14:creationId xmlns:p14="http://schemas.microsoft.com/office/powerpoint/2010/main" val="214117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16280"/>
          </a:xfrm>
        </p:spPr>
        <p:txBody>
          <a:bodyPr/>
          <a:lstStyle/>
          <a:p>
            <a:r>
              <a:rPr lang="en-US"/>
              <a:t>Click to edit Master title style</a:t>
            </a:r>
            <a:endParaRPr lang="en-US" dirty="0"/>
          </a:p>
        </p:txBody>
      </p:sp>
      <p:sp>
        <p:nvSpPr>
          <p:cNvPr id="3" name="Content Placeholder 2"/>
          <p:cNvSpPr>
            <a:spLocks noGrp="1"/>
          </p:cNvSpPr>
          <p:nvPr>
            <p:ph idx="1"/>
          </p:nvPr>
        </p:nvSpPr>
        <p:spPr>
          <a:xfrm>
            <a:off x="609599" y="1546860"/>
            <a:ext cx="6347714" cy="4494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410B5-9374-4C7C-B1F8-FF3BC4A8D65B}" type="datetime1">
              <a:rPr lang="en-US" smtClean="0"/>
              <a:t>3/9/2017</a:t>
            </a:fld>
            <a:endParaRPr lang="en-US" dirty="0"/>
          </a:p>
        </p:txBody>
      </p:sp>
      <p:sp>
        <p:nvSpPr>
          <p:cNvPr id="5" name="Footer Placeholder 4"/>
          <p:cNvSpPr>
            <a:spLocks noGrp="1"/>
          </p:cNvSpPr>
          <p:nvPr>
            <p:ph type="ftr" sz="quarter" idx="11"/>
          </p:nvPr>
        </p:nvSpPr>
        <p:spPr/>
        <p:txBody>
          <a:bodyPr/>
          <a:lstStyle/>
          <a:p>
            <a:r>
              <a:rPr lang="en-US"/>
              <a:t>PEIA Staff Training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9869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SLA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3"/>
          <p:cNvSpPr>
            <a:spLocks noGrp="1" noChangeArrowheads="1"/>
          </p:cNvSpPr>
          <p:nvPr>
            <p:ph type="subTitle" idx="1" hasCustomPrompt="1"/>
          </p:nvPr>
        </p:nvSpPr>
        <p:spPr bwMode="auto">
          <a:xfrm>
            <a:off x="457200" y="533400"/>
            <a:ext cx="4933950" cy="242888"/>
          </a:xfrm>
          <a:prstGeom prst="rect">
            <a:avLst/>
          </a:prstGeom>
          <a:noFill/>
        </p:spPr>
        <p:txBody>
          <a:bodyPr lIns="0" tIns="0" rIns="0" bIns="0" anchor="b" anchorCtr="0"/>
          <a:lstStyle>
            <a:lvl1pPr marL="1588" indent="-1588" algn="l">
              <a:buNone/>
              <a:defRPr sz="1400" baseline="0">
                <a:solidFill>
                  <a:srgbClr val="333333"/>
                </a:solidFill>
              </a:defRPr>
            </a:lvl1pPr>
          </a:lstStyle>
          <a:p>
            <a:r>
              <a:rPr lang="en-US" dirty="0" err="1"/>
              <a:t>Securian</a:t>
            </a:r>
            <a:r>
              <a:rPr lang="en-US" dirty="0"/>
              <a:t> Financial Group</a:t>
            </a:r>
          </a:p>
        </p:txBody>
      </p:sp>
      <p:sp>
        <p:nvSpPr>
          <p:cNvPr id="8" name="Text Placeholder 10"/>
          <p:cNvSpPr>
            <a:spLocks noGrp="1"/>
          </p:cNvSpPr>
          <p:nvPr>
            <p:ph type="body" sz="quarter" idx="10" hasCustomPrompt="1"/>
          </p:nvPr>
        </p:nvSpPr>
        <p:spPr>
          <a:xfrm>
            <a:off x="457200" y="4724400"/>
            <a:ext cx="7315200" cy="228600"/>
          </a:xfrm>
          <a:prstGeom prst="rect">
            <a:avLst/>
          </a:prstGeom>
        </p:spPr>
        <p:txBody>
          <a:bodyPr lIns="0" tIns="0" rIns="0" bIns="0">
            <a:noAutofit/>
          </a:bodyPr>
          <a:lstStyle>
            <a:lvl1pPr marL="1588" indent="-1588">
              <a:buNone/>
              <a:defRPr sz="1600" b="1" baseline="0"/>
            </a:lvl1pPr>
          </a:lstStyle>
          <a:p>
            <a:pPr lvl="0"/>
            <a:r>
              <a:rPr lang="en-US" dirty="0"/>
              <a:t>Presenter’s Name</a:t>
            </a:r>
          </a:p>
        </p:txBody>
      </p:sp>
      <p:sp>
        <p:nvSpPr>
          <p:cNvPr id="9" name="Text Placeholder 12"/>
          <p:cNvSpPr>
            <a:spLocks noGrp="1"/>
          </p:cNvSpPr>
          <p:nvPr>
            <p:ph type="body" sz="quarter" idx="11" hasCustomPrompt="1"/>
          </p:nvPr>
        </p:nvSpPr>
        <p:spPr>
          <a:xfrm>
            <a:off x="457200" y="5029200"/>
            <a:ext cx="7315200" cy="228600"/>
          </a:xfrm>
          <a:prstGeom prst="rect">
            <a:avLst/>
          </a:prstGeom>
        </p:spPr>
        <p:txBody>
          <a:bodyPr lIns="0" tIns="0" rIns="0" bIns="0">
            <a:noAutofit/>
          </a:bodyPr>
          <a:lstStyle>
            <a:lvl1pPr marL="1588" indent="-1588">
              <a:buNone/>
              <a:defRPr sz="1400" baseline="0"/>
            </a:lvl1pPr>
          </a:lstStyle>
          <a:p>
            <a:pPr lvl="0"/>
            <a:r>
              <a:rPr lang="en-US" dirty="0"/>
              <a:t>Month 00, 20XX</a:t>
            </a:r>
          </a:p>
        </p:txBody>
      </p:sp>
      <p:sp>
        <p:nvSpPr>
          <p:cNvPr id="10" name="Rectangle 2"/>
          <p:cNvSpPr>
            <a:spLocks noGrp="1" noChangeArrowheads="1"/>
          </p:cNvSpPr>
          <p:nvPr>
            <p:ph type="ctrTitle" hasCustomPrompt="1"/>
          </p:nvPr>
        </p:nvSpPr>
        <p:spPr bwMode="auto">
          <a:xfrm>
            <a:off x="457200" y="1371600"/>
            <a:ext cx="8305800" cy="1066800"/>
          </a:xfrm>
          <a:prstGeom prst="rect">
            <a:avLst/>
          </a:prstGeom>
          <a:noFill/>
          <a:ln>
            <a:miter lim="800000"/>
            <a:headEnd/>
            <a:tailEnd/>
          </a:ln>
        </p:spPr>
        <p:txBody>
          <a:bodyPr anchor="b" anchorCtr="0"/>
          <a:lstStyle>
            <a:lvl1pPr>
              <a:defRPr sz="3600" b="1" baseline="0">
                <a:solidFill>
                  <a:schemeClr val="tx1"/>
                </a:solidFill>
              </a:defRPr>
            </a:lvl1pPr>
          </a:lstStyle>
          <a:p>
            <a:r>
              <a:rPr lang="en-US" dirty="0"/>
              <a:t>Title slide headline</a:t>
            </a:r>
          </a:p>
        </p:txBody>
      </p:sp>
      <p:sp>
        <p:nvSpPr>
          <p:cNvPr id="11" name="Text Placeholder 2"/>
          <p:cNvSpPr>
            <a:spLocks noGrp="1"/>
          </p:cNvSpPr>
          <p:nvPr>
            <p:ph type="body" sz="quarter" idx="13" hasCustomPrompt="1"/>
          </p:nvPr>
        </p:nvSpPr>
        <p:spPr>
          <a:xfrm>
            <a:off x="457200" y="2438400"/>
            <a:ext cx="8305800" cy="533400"/>
          </a:xfrm>
          <a:prstGeom prst="rect">
            <a:avLst/>
          </a:prstGeom>
        </p:spPr>
        <p:txBody>
          <a:bodyPr/>
          <a:lstStyle>
            <a:lvl1pPr marL="0" indent="0">
              <a:buNone/>
              <a:defRPr sz="3200" baseline="0"/>
            </a:lvl1pPr>
          </a:lstStyle>
          <a:p>
            <a:pPr lvl="0"/>
            <a:r>
              <a:rPr lang="en-US" dirty="0"/>
              <a:t>Optional 2nd line</a:t>
            </a:r>
          </a:p>
        </p:txBody>
      </p:sp>
    </p:spTree>
    <p:extLst>
      <p:ext uri="{BB962C8B-B14F-4D97-AF65-F5344CB8AC3E}">
        <p14:creationId xmlns:p14="http://schemas.microsoft.com/office/powerpoint/2010/main" val="555933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3"/>
          <p:cNvSpPr>
            <a:spLocks noGrp="1" noChangeArrowheads="1"/>
          </p:cNvSpPr>
          <p:nvPr>
            <p:ph type="subTitle" idx="1" hasCustomPrompt="1"/>
          </p:nvPr>
        </p:nvSpPr>
        <p:spPr bwMode="auto">
          <a:xfrm>
            <a:off x="457200" y="533400"/>
            <a:ext cx="4933950" cy="242888"/>
          </a:xfrm>
          <a:prstGeom prst="rect">
            <a:avLst/>
          </a:prstGeom>
          <a:noFill/>
        </p:spPr>
        <p:txBody>
          <a:bodyPr lIns="0" tIns="0" rIns="0" bIns="0" anchor="b" anchorCtr="0"/>
          <a:lstStyle>
            <a:lvl1pPr marL="1588" indent="-1588" algn="l">
              <a:buNone/>
              <a:defRPr sz="1400" baseline="0">
                <a:solidFill>
                  <a:srgbClr val="333333"/>
                </a:solidFill>
              </a:defRPr>
            </a:lvl1pPr>
          </a:lstStyle>
          <a:p>
            <a:r>
              <a:rPr lang="en-US" dirty="0" err="1"/>
              <a:t>Securian</a:t>
            </a:r>
            <a:r>
              <a:rPr lang="en-US" dirty="0"/>
              <a:t> Financial Group</a:t>
            </a:r>
          </a:p>
        </p:txBody>
      </p:sp>
      <p:sp>
        <p:nvSpPr>
          <p:cNvPr id="8" name="Text Placeholder 10"/>
          <p:cNvSpPr>
            <a:spLocks noGrp="1"/>
          </p:cNvSpPr>
          <p:nvPr>
            <p:ph type="body" sz="quarter" idx="10" hasCustomPrompt="1"/>
          </p:nvPr>
        </p:nvSpPr>
        <p:spPr>
          <a:xfrm>
            <a:off x="457200" y="4724400"/>
            <a:ext cx="7315200" cy="228600"/>
          </a:xfrm>
          <a:prstGeom prst="rect">
            <a:avLst/>
          </a:prstGeom>
        </p:spPr>
        <p:txBody>
          <a:bodyPr lIns="0" tIns="0" rIns="0" bIns="0">
            <a:noAutofit/>
          </a:bodyPr>
          <a:lstStyle>
            <a:lvl1pPr marL="1588" indent="-1588">
              <a:buNone/>
              <a:defRPr sz="1600" b="1" baseline="0"/>
            </a:lvl1pPr>
          </a:lstStyle>
          <a:p>
            <a:pPr lvl="0"/>
            <a:r>
              <a:rPr lang="en-US" dirty="0"/>
              <a:t>Presenter’s Name</a:t>
            </a:r>
          </a:p>
        </p:txBody>
      </p:sp>
      <p:sp>
        <p:nvSpPr>
          <p:cNvPr id="9" name="Text Placeholder 12"/>
          <p:cNvSpPr>
            <a:spLocks noGrp="1"/>
          </p:cNvSpPr>
          <p:nvPr>
            <p:ph type="body" sz="quarter" idx="11" hasCustomPrompt="1"/>
          </p:nvPr>
        </p:nvSpPr>
        <p:spPr>
          <a:xfrm>
            <a:off x="457200" y="5029200"/>
            <a:ext cx="7315200" cy="228600"/>
          </a:xfrm>
          <a:prstGeom prst="rect">
            <a:avLst/>
          </a:prstGeom>
        </p:spPr>
        <p:txBody>
          <a:bodyPr lIns="0" tIns="0" rIns="0" bIns="0">
            <a:noAutofit/>
          </a:bodyPr>
          <a:lstStyle>
            <a:lvl1pPr marL="1588" indent="-1588">
              <a:buNone/>
              <a:defRPr sz="1400" baseline="0"/>
            </a:lvl1pPr>
          </a:lstStyle>
          <a:p>
            <a:pPr lvl="0"/>
            <a:r>
              <a:rPr lang="en-US" dirty="0"/>
              <a:t>Month 00, 20XX</a:t>
            </a:r>
          </a:p>
        </p:txBody>
      </p:sp>
      <p:sp>
        <p:nvSpPr>
          <p:cNvPr id="10" name="Rectangle 2"/>
          <p:cNvSpPr>
            <a:spLocks noGrp="1" noChangeArrowheads="1"/>
          </p:cNvSpPr>
          <p:nvPr>
            <p:ph type="ctrTitle" hasCustomPrompt="1"/>
          </p:nvPr>
        </p:nvSpPr>
        <p:spPr bwMode="auto">
          <a:xfrm>
            <a:off x="457200" y="1371600"/>
            <a:ext cx="8305800" cy="1066800"/>
          </a:xfrm>
          <a:prstGeom prst="rect">
            <a:avLst/>
          </a:prstGeom>
          <a:noFill/>
          <a:ln>
            <a:miter lim="800000"/>
            <a:headEnd/>
            <a:tailEnd/>
          </a:ln>
        </p:spPr>
        <p:txBody>
          <a:bodyPr anchor="b" anchorCtr="0"/>
          <a:lstStyle>
            <a:lvl1pPr>
              <a:defRPr sz="3600" b="1" baseline="0">
                <a:solidFill>
                  <a:schemeClr val="tx1"/>
                </a:solidFill>
              </a:defRPr>
            </a:lvl1pPr>
          </a:lstStyle>
          <a:p>
            <a:r>
              <a:rPr lang="en-US" dirty="0"/>
              <a:t>Title slide headline</a:t>
            </a:r>
          </a:p>
        </p:txBody>
      </p:sp>
      <p:sp>
        <p:nvSpPr>
          <p:cNvPr id="11" name="Text Placeholder 2"/>
          <p:cNvSpPr>
            <a:spLocks noGrp="1"/>
          </p:cNvSpPr>
          <p:nvPr>
            <p:ph type="body" sz="quarter" idx="13" hasCustomPrompt="1"/>
          </p:nvPr>
        </p:nvSpPr>
        <p:spPr>
          <a:xfrm>
            <a:off x="457200" y="2438400"/>
            <a:ext cx="8305800" cy="533400"/>
          </a:xfrm>
          <a:prstGeom prst="rect">
            <a:avLst/>
          </a:prstGeom>
        </p:spPr>
        <p:txBody>
          <a:bodyPr/>
          <a:lstStyle>
            <a:lvl1pPr marL="0" indent="0">
              <a:buNone/>
              <a:defRPr sz="3200" baseline="0"/>
            </a:lvl1pPr>
          </a:lstStyle>
          <a:p>
            <a:pPr lvl="0"/>
            <a:r>
              <a:rPr lang="en-US" dirty="0"/>
              <a:t>Optional 2nd line</a:t>
            </a:r>
          </a:p>
        </p:txBody>
      </p:sp>
    </p:spTree>
    <p:extLst>
      <p:ext uri="{BB962C8B-B14F-4D97-AF65-F5344CB8AC3E}">
        <p14:creationId xmlns:p14="http://schemas.microsoft.com/office/powerpoint/2010/main" val="3927350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NO BULLETS">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a:xfrm>
            <a:off x="457200" y="6400800"/>
            <a:ext cx="838200" cy="457200"/>
          </a:xfrm>
          <a:prstGeom prst="rect">
            <a:avLst/>
          </a:prstGeom>
        </p:spPr>
        <p:txBody>
          <a:bodyPr/>
          <a:lstStyle>
            <a:lvl1pPr>
              <a:defRPr/>
            </a:lvl1pPr>
          </a:lstStyle>
          <a:p>
            <a:fld id="{9E002CCB-F2DD-4C35-9AAB-4F487BD88620}" type="slidenum">
              <a:rPr lang="en-US"/>
              <a:pPr/>
              <a:t>‹#›</a:t>
            </a:fld>
            <a:endParaRPr lang="en-US" sz="900"/>
          </a:p>
        </p:txBody>
      </p:sp>
      <p:sp>
        <p:nvSpPr>
          <p:cNvPr id="7" name="Content Placeholder 5"/>
          <p:cNvSpPr>
            <a:spLocks noGrp="1"/>
          </p:cNvSpPr>
          <p:nvPr>
            <p:ph sz="quarter" idx="11" hasCustomPrompt="1"/>
          </p:nvPr>
        </p:nvSpPr>
        <p:spPr>
          <a:xfrm>
            <a:off x="457200" y="2362200"/>
            <a:ext cx="8229600" cy="3962400"/>
          </a:xfrm>
          <a:prstGeom prst="rect">
            <a:avLst/>
          </a:prstGeom>
        </p:spPr>
        <p:txBody>
          <a:bodyPr lIns="0" tIns="0" rIns="0" bIns="0"/>
          <a:lstStyle>
            <a:lvl1pPr marL="0" indent="0">
              <a:buNone/>
              <a:defRPr sz="2400"/>
            </a:lvl1pPr>
            <a:lvl2pPr>
              <a:defRPr sz="2200"/>
            </a:lvl2pPr>
            <a:lvl3pPr>
              <a:defRPr sz="2000"/>
            </a:lvl3pPr>
            <a:lvl5pPr>
              <a:defRPr sz="1600"/>
            </a:lvl5pPr>
          </a:lstStyle>
          <a:p>
            <a:pPr lvl="0"/>
            <a:r>
              <a:rPr lang="en-US" dirty="0"/>
              <a:t>24 </a:t>
            </a:r>
            <a:r>
              <a:rPr lang="en-US" dirty="0" err="1"/>
              <a:t>pt</a:t>
            </a:r>
            <a:r>
              <a:rPr lang="en-US" dirty="0"/>
              <a:t> size click to add text</a:t>
            </a:r>
          </a:p>
        </p:txBody>
      </p:sp>
      <p:sp>
        <p:nvSpPr>
          <p:cNvPr id="9" name="Title Placeholder 1"/>
          <p:cNvSpPr>
            <a:spLocks noGrp="1"/>
          </p:cNvSpPr>
          <p:nvPr>
            <p:ph type="title" hasCustomPrompt="1"/>
          </p:nvPr>
        </p:nvSpPr>
        <p:spPr>
          <a:xfrm>
            <a:off x="457200" y="1219200"/>
            <a:ext cx="8229600" cy="1143000"/>
          </a:xfrm>
          <a:prstGeom prst="rect">
            <a:avLst/>
          </a:prstGeom>
        </p:spPr>
        <p:txBody>
          <a:bodyPr vert="horz" lIns="0" tIns="0" rIns="0" bIns="0" rtlCol="0" anchor="t" anchorCtr="0">
            <a:normAutofit/>
          </a:bodyPr>
          <a:lstStyle>
            <a:lvl1pPr>
              <a:defRPr b="0"/>
            </a:lvl1pPr>
          </a:lstStyle>
          <a:p>
            <a:r>
              <a:rPr lang="en-US" dirty="0"/>
              <a:t>Click to add text</a:t>
            </a:r>
            <a:br>
              <a:rPr lang="en-US" dirty="0"/>
            </a:br>
            <a:r>
              <a:rPr lang="en-US" dirty="0"/>
              <a:t>34 </a:t>
            </a:r>
            <a:r>
              <a:rPr lang="en-US" dirty="0" err="1"/>
              <a:t>pt</a:t>
            </a:r>
            <a:r>
              <a:rPr lang="en-US" dirty="0"/>
              <a:t> size</a:t>
            </a:r>
          </a:p>
        </p:txBody>
      </p:sp>
    </p:spTree>
    <p:extLst>
      <p:ext uri="{BB962C8B-B14F-4D97-AF65-F5344CB8AC3E}">
        <p14:creationId xmlns:p14="http://schemas.microsoft.com/office/powerpoint/2010/main" val="2867115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FOOTNOTE">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a:xfrm>
            <a:off x="457200" y="6400800"/>
            <a:ext cx="838200" cy="457200"/>
          </a:xfrm>
          <a:prstGeom prst="rect">
            <a:avLst/>
          </a:prstGeom>
        </p:spPr>
        <p:txBody>
          <a:bodyPr/>
          <a:lstStyle>
            <a:lvl1pPr>
              <a:defRPr/>
            </a:lvl1pPr>
          </a:lstStyle>
          <a:p>
            <a:fld id="{9E002CCB-F2DD-4C35-9AAB-4F487BD88620}" type="slidenum">
              <a:rPr lang="en-US"/>
              <a:pPr/>
              <a:t>‹#›</a:t>
            </a:fld>
            <a:endParaRPr lang="en-US" sz="900" dirty="0"/>
          </a:p>
        </p:txBody>
      </p:sp>
      <p:sp>
        <p:nvSpPr>
          <p:cNvPr id="7" name="Content Placeholder 5"/>
          <p:cNvSpPr>
            <a:spLocks noGrp="1"/>
          </p:cNvSpPr>
          <p:nvPr>
            <p:ph sz="quarter" idx="11" hasCustomPrompt="1"/>
          </p:nvPr>
        </p:nvSpPr>
        <p:spPr>
          <a:xfrm>
            <a:off x="457200" y="2362200"/>
            <a:ext cx="8229600" cy="3273725"/>
          </a:xfrm>
          <a:prstGeom prst="rect">
            <a:avLst/>
          </a:prstGeom>
        </p:spPr>
        <p:txBody>
          <a:bodyPr lIns="0" tIns="0" rIns="0" bIns="0"/>
          <a:lstStyle>
            <a:lvl1pPr marL="0" indent="0">
              <a:buNone/>
              <a:defRPr sz="2400"/>
            </a:lvl1pPr>
            <a:lvl2pPr>
              <a:defRPr sz="2200"/>
            </a:lvl2pPr>
            <a:lvl3pPr>
              <a:defRPr sz="2000"/>
            </a:lvl3pPr>
            <a:lvl5pPr>
              <a:defRPr sz="1600"/>
            </a:lvl5pPr>
          </a:lstStyle>
          <a:p>
            <a:pPr lvl="0"/>
            <a:r>
              <a:rPr lang="en-US" dirty="0"/>
              <a:t>24 </a:t>
            </a:r>
            <a:r>
              <a:rPr lang="en-US" dirty="0" err="1"/>
              <a:t>pt</a:t>
            </a:r>
            <a:r>
              <a:rPr lang="en-US" dirty="0"/>
              <a:t> size click to add text</a:t>
            </a:r>
          </a:p>
        </p:txBody>
      </p:sp>
      <p:sp>
        <p:nvSpPr>
          <p:cNvPr id="9" name="Title Placeholder 1"/>
          <p:cNvSpPr>
            <a:spLocks noGrp="1"/>
          </p:cNvSpPr>
          <p:nvPr>
            <p:ph type="title" hasCustomPrompt="1"/>
          </p:nvPr>
        </p:nvSpPr>
        <p:spPr>
          <a:xfrm>
            <a:off x="457200" y="1219200"/>
            <a:ext cx="8229600" cy="1143000"/>
          </a:xfrm>
          <a:prstGeom prst="rect">
            <a:avLst/>
          </a:prstGeom>
        </p:spPr>
        <p:txBody>
          <a:bodyPr vert="horz" lIns="0" tIns="0" rIns="0" bIns="0" rtlCol="0" anchor="t" anchorCtr="0">
            <a:normAutofit/>
          </a:bodyPr>
          <a:lstStyle>
            <a:lvl1pPr>
              <a:defRPr b="0"/>
            </a:lvl1pPr>
          </a:lstStyle>
          <a:p>
            <a:r>
              <a:rPr lang="en-US" dirty="0"/>
              <a:t>Click to add text</a:t>
            </a:r>
            <a:br>
              <a:rPr lang="en-US" dirty="0"/>
            </a:br>
            <a:r>
              <a:rPr lang="en-US" dirty="0"/>
              <a:t>34 </a:t>
            </a:r>
            <a:r>
              <a:rPr lang="en-US" dirty="0" err="1"/>
              <a:t>pt</a:t>
            </a:r>
            <a:r>
              <a:rPr lang="en-US" dirty="0"/>
              <a:t> size</a:t>
            </a:r>
          </a:p>
        </p:txBody>
      </p:sp>
      <p:sp>
        <p:nvSpPr>
          <p:cNvPr id="12" name="Text Placeholder 11"/>
          <p:cNvSpPr>
            <a:spLocks noGrp="1"/>
          </p:cNvSpPr>
          <p:nvPr>
            <p:ph type="body" sz="quarter" idx="13" hasCustomPrompt="1"/>
          </p:nvPr>
        </p:nvSpPr>
        <p:spPr>
          <a:xfrm>
            <a:off x="457200" y="5638800"/>
            <a:ext cx="8229600" cy="685800"/>
          </a:xfrm>
          <a:prstGeom prst="rect">
            <a:avLst/>
          </a:prstGeom>
        </p:spPr>
        <p:txBody>
          <a:bodyPr anchor="b"/>
          <a:lstStyle>
            <a:lvl1pPr marL="0" indent="0">
              <a:buNone/>
              <a:defRPr sz="1000" baseline="0">
                <a:solidFill>
                  <a:schemeClr val="tx1">
                    <a:lumMod val="65000"/>
                    <a:lumOff val="35000"/>
                  </a:schemeClr>
                </a:solidFill>
              </a:defRPr>
            </a:lvl1pPr>
          </a:lstStyle>
          <a:p>
            <a:pPr lvl="0"/>
            <a:r>
              <a:rPr lang="en-US" dirty="0"/>
              <a:t>Footnote style for use on the bottom of the slide.</a:t>
            </a:r>
          </a:p>
        </p:txBody>
      </p:sp>
      <p:sp>
        <p:nvSpPr>
          <p:cNvPr id="17" name="Text Placeholder 16"/>
          <p:cNvSpPr>
            <a:spLocks noGrp="1"/>
          </p:cNvSpPr>
          <p:nvPr>
            <p:ph type="body" sz="quarter" idx="15" hasCustomPrompt="1"/>
          </p:nvPr>
        </p:nvSpPr>
        <p:spPr>
          <a:xfrm>
            <a:off x="838200" y="6421740"/>
            <a:ext cx="7848600" cy="152400"/>
          </a:xfrm>
          <a:prstGeom prst="rect">
            <a:avLst/>
          </a:prstGeom>
        </p:spPr>
        <p:txBody>
          <a:bodyPr/>
          <a:lstStyle>
            <a:lvl1pPr marL="0" indent="0">
              <a:buNone/>
              <a:defRPr sz="1000" b="1" baseline="0">
                <a:solidFill>
                  <a:schemeClr val="tx1">
                    <a:lumMod val="65000"/>
                    <a:lumOff val="35000"/>
                  </a:schemeClr>
                </a:solidFill>
              </a:defRPr>
            </a:lvl1pPr>
          </a:lstStyle>
          <a:p>
            <a:pPr lvl="0"/>
            <a:r>
              <a:rPr lang="en-US" dirty="0"/>
              <a:t>Disclosure example: For financial professional use only. Not for use with the public.</a:t>
            </a:r>
          </a:p>
        </p:txBody>
      </p:sp>
    </p:spTree>
    <p:extLst>
      <p:ext uri="{BB962C8B-B14F-4D97-AF65-F5344CB8AC3E}">
        <p14:creationId xmlns:p14="http://schemas.microsoft.com/office/powerpoint/2010/main" val="2239907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BULLETS">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a:xfrm>
            <a:off x="457200" y="6400800"/>
            <a:ext cx="838200" cy="457200"/>
          </a:xfrm>
          <a:prstGeom prst="rect">
            <a:avLst/>
          </a:prstGeom>
        </p:spPr>
        <p:txBody>
          <a:bodyPr/>
          <a:lstStyle>
            <a:lvl1pPr>
              <a:defRPr/>
            </a:lvl1pPr>
          </a:lstStyle>
          <a:p>
            <a:fld id="{9E002CCB-F2DD-4C35-9AAB-4F487BD88620}" type="slidenum">
              <a:rPr lang="en-US"/>
              <a:pPr/>
              <a:t>‹#›</a:t>
            </a:fld>
            <a:endParaRPr lang="en-US" sz="900"/>
          </a:p>
        </p:txBody>
      </p:sp>
      <p:sp>
        <p:nvSpPr>
          <p:cNvPr id="9" name="Title Placeholder 1"/>
          <p:cNvSpPr>
            <a:spLocks noGrp="1"/>
          </p:cNvSpPr>
          <p:nvPr>
            <p:ph type="title" hasCustomPrompt="1"/>
          </p:nvPr>
        </p:nvSpPr>
        <p:spPr>
          <a:xfrm>
            <a:off x="457200" y="1219200"/>
            <a:ext cx="8229600" cy="1143000"/>
          </a:xfrm>
          <a:prstGeom prst="rect">
            <a:avLst/>
          </a:prstGeom>
        </p:spPr>
        <p:txBody>
          <a:bodyPr vert="horz" lIns="0" tIns="0" rIns="0" bIns="0" rtlCol="0" anchor="t" anchorCtr="0">
            <a:normAutofit/>
          </a:bodyPr>
          <a:lstStyle>
            <a:lvl1pPr>
              <a:defRPr/>
            </a:lvl1pPr>
          </a:lstStyle>
          <a:p>
            <a:r>
              <a:rPr lang="en-US" dirty="0"/>
              <a:t>Click to add text</a:t>
            </a:r>
            <a:br>
              <a:rPr lang="en-US" dirty="0"/>
            </a:br>
            <a:r>
              <a:rPr lang="en-US" dirty="0"/>
              <a:t>34 </a:t>
            </a:r>
            <a:r>
              <a:rPr lang="en-US" dirty="0" err="1"/>
              <a:t>pt</a:t>
            </a:r>
            <a:r>
              <a:rPr lang="en-US" dirty="0"/>
              <a:t> size</a:t>
            </a:r>
          </a:p>
        </p:txBody>
      </p:sp>
      <p:sp>
        <p:nvSpPr>
          <p:cNvPr id="5" name="Text Placeholder 3"/>
          <p:cNvSpPr>
            <a:spLocks noGrp="1"/>
          </p:cNvSpPr>
          <p:nvPr>
            <p:ph idx="1" hasCustomPrompt="1"/>
          </p:nvPr>
        </p:nvSpPr>
        <p:spPr>
          <a:xfrm>
            <a:off x="457200" y="2362200"/>
            <a:ext cx="8229600" cy="3763963"/>
          </a:xfrm>
          <a:prstGeom prst="rect">
            <a:avLst/>
          </a:prstGeom>
        </p:spPr>
        <p:txBody>
          <a:bodyPr vert="horz" lIns="0" tIns="0" rIns="0" bIns="0" rtlCol="0">
            <a:noAutofit/>
          </a:bodyPr>
          <a:lstStyle>
            <a:lvl1pPr>
              <a:defRPr/>
            </a:lvl1pPr>
          </a:lstStyle>
          <a:p>
            <a:pPr lvl="0"/>
            <a:r>
              <a:rPr lang="en-US" dirty="0"/>
              <a:t>24 </a:t>
            </a:r>
            <a:r>
              <a:rPr lang="en-US" dirty="0" err="1"/>
              <a:t>pt</a:t>
            </a:r>
            <a:r>
              <a:rPr lang="en-US" dirty="0"/>
              <a:t> size click to add text</a:t>
            </a:r>
          </a:p>
          <a:p>
            <a:pPr lvl="1"/>
            <a:r>
              <a:rPr lang="en-US" dirty="0"/>
              <a:t>22 </a:t>
            </a:r>
            <a:r>
              <a:rPr lang="en-US" dirty="0" err="1"/>
              <a:t>pt</a:t>
            </a:r>
            <a:r>
              <a:rPr lang="en-US" dirty="0"/>
              <a:t> size second level</a:t>
            </a:r>
          </a:p>
          <a:p>
            <a:pPr lvl="2"/>
            <a:r>
              <a:rPr lang="en-US" dirty="0"/>
              <a:t>20 </a:t>
            </a:r>
            <a:r>
              <a:rPr lang="en-US" dirty="0" err="1"/>
              <a:t>pt</a:t>
            </a:r>
            <a:r>
              <a:rPr lang="en-US" dirty="0"/>
              <a:t> size third level</a:t>
            </a:r>
          </a:p>
        </p:txBody>
      </p:sp>
    </p:spTree>
    <p:extLst>
      <p:ext uri="{BB962C8B-B14F-4D97-AF65-F5344CB8AC3E}">
        <p14:creationId xmlns:p14="http://schemas.microsoft.com/office/powerpoint/2010/main" val="91852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SUBHEAD BULLETS">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a:xfrm>
            <a:off x="457200" y="6400800"/>
            <a:ext cx="838200" cy="457200"/>
          </a:xfrm>
          <a:prstGeom prst="rect">
            <a:avLst/>
          </a:prstGeom>
        </p:spPr>
        <p:txBody>
          <a:bodyPr/>
          <a:lstStyle>
            <a:lvl1pPr>
              <a:defRPr/>
            </a:lvl1pPr>
          </a:lstStyle>
          <a:p>
            <a:fld id="{9E002CCB-F2DD-4C35-9AAB-4F487BD88620}" type="slidenum">
              <a:rPr lang="en-US"/>
              <a:pPr/>
              <a:t>‹#›</a:t>
            </a:fld>
            <a:endParaRPr lang="en-US" sz="900"/>
          </a:p>
        </p:txBody>
      </p:sp>
      <p:sp>
        <p:nvSpPr>
          <p:cNvPr id="9" name="Title Placeholder 1"/>
          <p:cNvSpPr>
            <a:spLocks noGrp="1"/>
          </p:cNvSpPr>
          <p:nvPr>
            <p:ph type="title" hasCustomPrompt="1"/>
          </p:nvPr>
        </p:nvSpPr>
        <p:spPr>
          <a:xfrm>
            <a:off x="457200" y="1219200"/>
            <a:ext cx="8229600" cy="1143000"/>
          </a:xfrm>
          <a:prstGeom prst="rect">
            <a:avLst/>
          </a:prstGeom>
        </p:spPr>
        <p:txBody>
          <a:bodyPr vert="horz" lIns="0" tIns="0" rIns="0" bIns="0" rtlCol="0" anchor="t" anchorCtr="0">
            <a:normAutofit/>
          </a:bodyPr>
          <a:lstStyle>
            <a:lvl1pPr>
              <a:defRPr/>
            </a:lvl1pPr>
          </a:lstStyle>
          <a:p>
            <a:r>
              <a:rPr lang="en-US" dirty="0"/>
              <a:t>Click to add text</a:t>
            </a:r>
            <a:br>
              <a:rPr lang="en-US" dirty="0"/>
            </a:br>
            <a:r>
              <a:rPr lang="en-US" dirty="0"/>
              <a:t>34 </a:t>
            </a:r>
            <a:r>
              <a:rPr lang="en-US" dirty="0" err="1"/>
              <a:t>pt</a:t>
            </a:r>
            <a:r>
              <a:rPr lang="en-US" dirty="0"/>
              <a:t> size</a:t>
            </a:r>
          </a:p>
        </p:txBody>
      </p:sp>
      <p:sp>
        <p:nvSpPr>
          <p:cNvPr id="3" name="Text Placeholder 2"/>
          <p:cNvSpPr>
            <a:spLocks noGrp="1"/>
          </p:cNvSpPr>
          <p:nvPr>
            <p:ph type="body" sz="quarter" idx="11" hasCustomPrompt="1"/>
          </p:nvPr>
        </p:nvSpPr>
        <p:spPr>
          <a:xfrm>
            <a:off x="457200" y="2362200"/>
            <a:ext cx="8229600" cy="457200"/>
          </a:xfrm>
          <a:prstGeom prst="rect">
            <a:avLst/>
          </a:prstGeom>
        </p:spPr>
        <p:txBody>
          <a:bodyPr/>
          <a:lstStyle>
            <a:lvl1pPr marL="0" indent="0">
              <a:buNone/>
              <a:defRPr b="1" baseline="0"/>
            </a:lvl1pPr>
          </a:lstStyle>
          <a:p>
            <a:pPr lvl="0"/>
            <a:r>
              <a:rPr lang="en-US" dirty="0"/>
              <a:t>Subhead style – click to add text</a:t>
            </a:r>
          </a:p>
        </p:txBody>
      </p:sp>
      <p:sp>
        <p:nvSpPr>
          <p:cNvPr id="6" name="Content Placeholder 5"/>
          <p:cNvSpPr>
            <a:spLocks noGrp="1"/>
          </p:cNvSpPr>
          <p:nvPr>
            <p:ph sz="quarter" idx="12" hasCustomPrompt="1"/>
          </p:nvPr>
        </p:nvSpPr>
        <p:spPr>
          <a:xfrm>
            <a:off x="457200" y="2819400"/>
            <a:ext cx="8229600" cy="3352800"/>
          </a:xfrm>
          <a:prstGeom prst="rect">
            <a:avLst/>
          </a:prstGeom>
        </p:spPr>
        <p:txBody>
          <a:bodyPr/>
          <a:lstStyle/>
          <a:p>
            <a:pPr lvl="0"/>
            <a:r>
              <a:rPr lang="en-US" dirty="0"/>
              <a:t>24 </a:t>
            </a:r>
            <a:r>
              <a:rPr lang="en-US" dirty="0" err="1"/>
              <a:t>pt</a:t>
            </a:r>
            <a:r>
              <a:rPr lang="en-US" dirty="0"/>
              <a:t> size click to add text</a:t>
            </a:r>
          </a:p>
          <a:p>
            <a:pPr lvl="1"/>
            <a:r>
              <a:rPr lang="en-US" dirty="0"/>
              <a:t>22 </a:t>
            </a:r>
            <a:r>
              <a:rPr lang="en-US" dirty="0" err="1"/>
              <a:t>pt</a:t>
            </a:r>
            <a:r>
              <a:rPr lang="en-US" dirty="0"/>
              <a:t> size second level</a:t>
            </a:r>
          </a:p>
          <a:p>
            <a:pPr lvl="2"/>
            <a:r>
              <a:rPr lang="en-US" dirty="0"/>
              <a:t>20 </a:t>
            </a:r>
            <a:r>
              <a:rPr lang="en-US" dirty="0" err="1"/>
              <a:t>pt</a:t>
            </a:r>
            <a:r>
              <a:rPr lang="en-US" dirty="0"/>
              <a:t> size third level</a:t>
            </a:r>
          </a:p>
        </p:txBody>
      </p:sp>
    </p:spTree>
    <p:extLst>
      <p:ext uri="{BB962C8B-B14F-4D97-AF65-F5344CB8AC3E}">
        <p14:creationId xmlns:p14="http://schemas.microsoft.com/office/powerpoint/2010/main" val="2258262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362200"/>
            <a:ext cx="3962400" cy="4038600"/>
          </a:xfrm>
          <a:prstGeom prst="rect">
            <a:avLst/>
          </a:prstGeo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24 </a:t>
            </a:r>
            <a:r>
              <a:rPr lang="en-US" dirty="0" err="1"/>
              <a:t>pt</a:t>
            </a:r>
            <a:r>
              <a:rPr lang="en-US" dirty="0"/>
              <a:t> size click to add text</a:t>
            </a:r>
          </a:p>
          <a:p>
            <a:pPr lvl="1"/>
            <a:r>
              <a:rPr lang="en-US" dirty="0"/>
              <a:t>22 </a:t>
            </a:r>
            <a:r>
              <a:rPr lang="en-US" dirty="0" err="1"/>
              <a:t>pt</a:t>
            </a:r>
            <a:r>
              <a:rPr lang="en-US" dirty="0"/>
              <a:t> size second level</a:t>
            </a:r>
          </a:p>
          <a:p>
            <a:pPr lvl="2"/>
            <a:r>
              <a:rPr lang="en-US" dirty="0"/>
              <a:t>20 </a:t>
            </a:r>
            <a:r>
              <a:rPr lang="en-US" dirty="0" err="1"/>
              <a:t>pt</a:t>
            </a:r>
            <a:r>
              <a:rPr lang="en-US" dirty="0"/>
              <a:t> size third level</a:t>
            </a:r>
          </a:p>
        </p:txBody>
      </p:sp>
      <p:sp>
        <p:nvSpPr>
          <p:cNvPr id="4" name="Content Placeholder 3"/>
          <p:cNvSpPr>
            <a:spLocks noGrp="1"/>
          </p:cNvSpPr>
          <p:nvPr>
            <p:ph sz="half" idx="2" hasCustomPrompt="1"/>
          </p:nvPr>
        </p:nvSpPr>
        <p:spPr>
          <a:xfrm>
            <a:off x="4648200" y="2362200"/>
            <a:ext cx="4038600" cy="4038600"/>
          </a:xfrm>
          <a:prstGeom prst="rect">
            <a:avLst/>
          </a:prstGeom>
        </p:spPr>
        <p:txBody>
          <a:bodyPr/>
          <a:lstStyle>
            <a:lvl1pPr>
              <a:defRPr lang="en-US" sz="2400" dirty="0" smtClean="0"/>
            </a:lvl1pPr>
            <a:lvl2pPr>
              <a:defRPr lang="en-US" sz="2200" dirty="0" smtClean="0"/>
            </a:lvl2pPr>
            <a:lvl3pPr>
              <a:defRPr lang="en-US" sz="2000"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24 </a:t>
            </a:r>
            <a:r>
              <a:rPr lang="en-US" dirty="0" err="1"/>
              <a:t>pt</a:t>
            </a:r>
            <a:r>
              <a:rPr lang="en-US" dirty="0"/>
              <a:t> size click to add text</a:t>
            </a:r>
          </a:p>
          <a:p>
            <a:pPr lvl="1"/>
            <a:r>
              <a:rPr lang="en-US" dirty="0"/>
              <a:t>22 </a:t>
            </a:r>
            <a:r>
              <a:rPr lang="en-US" dirty="0" err="1"/>
              <a:t>pt</a:t>
            </a:r>
            <a:r>
              <a:rPr lang="en-US" dirty="0"/>
              <a:t> size second level</a:t>
            </a:r>
          </a:p>
          <a:p>
            <a:pPr lvl="2"/>
            <a:r>
              <a:rPr lang="en-US" dirty="0"/>
              <a:t>20 </a:t>
            </a:r>
            <a:r>
              <a:rPr lang="en-US" dirty="0" err="1"/>
              <a:t>pt</a:t>
            </a:r>
            <a:r>
              <a:rPr lang="en-US" dirty="0"/>
              <a:t> size third level</a:t>
            </a:r>
          </a:p>
        </p:txBody>
      </p:sp>
      <p:sp>
        <p:nvSpPr>
          <p:cNvPr id="5" name="Rectangle 23"/>
          <p:cNvSpPr>
            <a:spLocks noGrp="1" noChangeArrowheads="1"/>
          </p:cNvSpPr>
          <p:nvPr>
            <p:ph type="sldNum" sz="quarter" idx="10"/>
          </p:nvPr>
        </p:nvSpPr>
        <p:spPr>
          <a:xfrm>
            <a:off x="457200" y="6400800"/>
            <a:ext cx="838200" cy="457200"/>
          </a:xfrm>
          <a:prstGeom prst="rect">
            <a:avLst/>
          </a:prstGeom>
        </p:spPr>
        <p:txBody>
          <a:bodyPr/>
          <a:lstStyle>
            <a:lvl1pPr>
              <a:defRPr/>
            </a:lvl1pPr>
          </a:lstStyle>
          <a:p>
            <a:fld id="{5BA49101-B0B4-4876-A645-F3811FDF18DA}" type="slidenum">
              <a:rPr lang="en-US"/>
              <a:pPr/>
              <a:t>‹#›</a:t>
            </a:fld>
            <a:endParaRPr lang="en-US" sz="900"/>
          </a:p>
        </p:txBody>
      </p:sp>
      <p:sp>
        <p:nvSpPr>
          <p:cNvPr id="7" name="Title Placeholder 1"/>
          <p:cNvSpPr>
            <a:spLocks noGrp="1"/>
          </p:cNvSpPr>
          <p:nvPr>
            <p:ph type="title" hasCustomPrompt="1"/>
          </p:nvPr>
        </p:nvSpPr>
        <p:spPr>
          <a:xfrm>
            <a:off x="457200" y="1219200"/>
            <a:ext cx="8229600" cy="1143000"/>
          </a:xfrm>
          <a:prstGeom prst="rect">
            <a:avLst/>
          </a:prstGeom>
        </p:spPr>
        <p:txBody>
          <a:bodyPr vert="horz" lIns="0" tIns="0" rIns="0" bIns="0" rtlCol="0" anchor="t" anchorCtr="0">
            <a:normAutofit/>
          </a:bodyPr>
          <a:lstStyle>
            <a:lvl1pPr>
              <a:defRPr sz="3400" b="0"/>
            </a:lvl1pPr>
          </a:lstStyle>
          <a:p>
            <a:r>
              <a:rPr lang="en-US" dirty="0"/>
              <a:t>Click to add text</a:t>
            </a:r>
            <a:br>
              <a:rPr lang="en-US" dirty="0"/>
            </a:br>
            <a:r>
              <a:rPr lang="en-US" dirty="0"/>
              <a:t>34 </a:t>
            </a:r>
            <a:r>
              <a:rPr lang="en-US" dirty="0" err="1"/>
              <a:t>pt</a:t>
            </a:r>
            <a:r>
              <a:rPr lang="en-US" dirty="0"/>
              <a:t> size</a:t>
            </a:r>
          </a:p>
        </p:txBody>
      </p:sp>
    </p:spTree>
    <p:extLst>
      <p:ext uri="{BB962C8B-B14F-4D97-AF65-F5344CB8AC3E}">
        <p14:creationId xmlns:p14="http://schemas.microsoft.com/office/powerpoint/2010/main" val="2109230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slide BRANDED">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a:xfrm>
            <a:off x="457200" y="6400800"/>
            <a:ext cx="838200" cy="457200"/>
          </a:xfrm>
          <a:prstGeom prst="rect">
            <a:avLst/>
          </a:prstGeom>
        </p:spPr>
        <p:txBody>
          <a:bodyPr/>
          <a:lstStyle>
            <a:lvl1pPr>
              <a:defRPr/>
            </a:lvl1pPr>
          </a:lstStyle>
          <a:p>
            <a:fld id="{9E002CCB-F2DD-4C35-9AAB-4F487BD88620}" type="slidenum">
              <a:rPr lang="en-US"/>
              <a:pPr/>
              <a:t>‹#›</a:t>
            </a:fld>
            <a:endParaRPr lang="en-US" sz="900"/>
          </a:p>
        </p:txBody>
      </p:sp>
      <p:sp>
        <p:nvSpPr>
          <p:cNvPr id="6" name="Rectangle 5"/>
          <p:cNvSpPr/>
          <p:nvPr userDrawn="1"/>
        </p:nvSpPr>
        <p:spPr bwMode="auto">
          <a:xfrm>
            <a:off x="0" y="914400"/>
            <a:ext cx="9144000" cy="59436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38307"/>
          <a:stretch/>
        </p:blipFill>
        <p:spPr>
          <a:xfrm>
            <a:off x="6958691" y="5257800"/>
            <a:ext cx="2004333" cy="1600200"/>
          </a:xfrm>
          <a:prstGeom prst="rect">
            <a:avLst/>
          </a:prstGeom>
        </p:spPr>
      </p:pic>
      <p:sp>
        <p:nvSpPr>
          <p:cNvPr id="12" name="Rectangle 11"/>
          <p:cNvSpPr/>
          <p:nvPr userDrawn="1"/>
        </p:nvSpPr>
        <p:spPr bwMode="auto">
          <a:xfrm>
            <a:off x="0" y="914400"/>
            <a:ext cx="9144000" cy="76200"/>
          </a:xfrm>
          <a:prstGeom prst="rect">
            <a:avLst/>
          </a:prstGeom>
          <a:solidFill>
            <a:schemeClr val="tx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9" name="Title 2"/>
          <p:cNvSpPr>
            <a:spLocks noGrp="1"/>
          </p:cNvSpPr>
          <p:nvPr>
            <p:ph type="title" hasCustomPrompt="1"/>
          </p:nvPr>
        </p:nvSpPr>
        <p:spPr>
          <a:xfrm>
            <a:off x="457200" y="2362200"/>
            <a:ext cx="8229600" cy="1004010"/>
          </a:xfrm>
          <a:prstGeom prst="rect">
            <a:avLst/>
          </a:prstGeom>
        </p:spPr>
        <p:txBody>
          <a:bodyPr/>
          <a:lstStyle>
            <a:lvl1pPr>
              <a:defRPr baseline="0">
                <a:solidFill>
                  <a:schemeClr val="bg1"/>
                </a:solidFill>
              </a:defRPr>
            </a:lvl1pPr>
          </a:lstStyle>
          <a:p>
            <a:r>
              <a:rPr lang="en-US" dirty="0"/>
              <a:t>Optional chapter slide used to introduce next section (if applicable)</a:t>
            </a:r>
          </a:p>
        </p:txBody>
      </p:sp>
      <p:sp>
        <p:nvSpPr>
          <p:cNvPr id="13" name="Text Placeholder 4"/>
          <p:cNvSpPr>
            <a:spLocks noGrp="1"/>
          </p:cNvSpPr>
          <p:nvPr>
            <p:ph type="body" sz="quarter" idx="11" hasCustomPrompt="1"/>
          </p:nvPr>
        </p:nvSpPr>
        <p:spPr>
          <a:xfrm>
            <a:off x="457200" y="3397605"/>
            <a:ext cx="8229600" cy="609600"/>
          </a:xfrm>
          <a:prstGeom prst="rect">
            <a:avLst/>
          </a:prstGeom>
        </p:spPr>
        <p:txBody>
          <a:bodyPr/>
          <a:lstStyle>
            <a:lvl1pPr marL="0" indent="0">
              <a:buNone/>
              <a:defRPr sz="2000">
                <a:solidFill>
                  <a:schemeClr val="bg2">
                    <a:lumMod val="20000"/>
                    <a:lumOff val="80000"/>
                  </a:schemeClr>
                </a:solidFill>
              </a:defRPr>
            </a:lvl1pPr>
          </a:lstStyle>
          <a:p>
            <a:pPr lvl="0"/>
            <a:r>
              <a:rPr lang="en-US" dirty="0"/>
              <a:t>Subhead – click to add text</a:t>
            </a:r>
          </a:p>
        </p:txBody>
      </p:sp>
    </p:spTree>
    <p:extLst>
      <p:ext uri="{BB962C8B-B14F-4D97-AF65-F5344CB8AC3E}">
        <p14:creationId xmlns:p14="http://schemas.microsoft.com/office/powerpoint/2010/main" val="4155025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pter slide BRANDED">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a:xfrm>
            <a:off x="457200" y="6400800"/>
            <a:ext cx="838200" cy="457200"/>
          </a:xfrm>
          <a:prstGeom prst="rect">
            <a:avLst/>
          </a:prstGeom>
        </p:spPr>
        <p:txBody>
          <a:bodyPr/>
          <a:lstStyle>
            <a:lvl1pPr>
              <a:defRPr/>
            </a:lvl1pPr>
          </a:lstStyle>
          <a:p>
            <a:fld id="{9E002CCB-F2DD-4C35-9AAB-4F487BD88620}" type="slidenum">
              <a:rPr lang="en-US"/>
              <a:pPr/>
              <a:t>‹#›</a:t>
            </a:fld>
            <a:endParaRPr lang="en-US" sz="900"/>
          </a:p>
        </p:txBody>
      </p:sp>
      <p:sp>
        <p:nvSpPr>
          <p:cNvPr id="6" name="Rectangle 5"/>
          <p:cNvSpPr/>
          <p:nvPr userDrawn="1"/>
        </p:nvSpPr>
        <p:spPr bwMode="auto">
          <a:xfrm>
            <a:off x="0" y="914400"/>
            <a:ext cx="9144000" cy="5943600"/>
          </a:xfrm>
          <a:prstGeom prst="rect">
            <a:avLst/>
          </a:prstGeom>
          <a:solidFill>
            <a:srgbClr val="4988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38307"/>
          <a:stretch/>
        </p:blipFill>
        <p:spPr>
          <a:xfrm>
            <a:off x="6958691" y="5257800"/>
            <a:ext cx="2004333" cy="1600200"/>
          </a:xfrm>
          <a:prstGeom prst="rect">
            <a:avLst/>
          </a:prstGeom>
        </p:spPr>
      </p:pic>
      <p:sp>
        <p:nvSpPr>
          <p:cNvPr id="12" name="Rectangle 11"/>
          <p:cNvSpPr/>
          <p:nvPr userDrawn="1"/>
        </p:nvSpPr>
        <p:spPr bwMode="auto">
          <a:xfrm>
            <a:off x="0" y="914400"/>
            <a:ext cx="9144000" cy="76200"/>
          </a:xfrm>
          <a:prstGeom prst="rect">
            <a:avLst/>
          </a:prstGeom>
          <a:solidFill>
            <a:schemeClr val="tx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9" name="Title 2"/>
          <p:cNvSpPr>
            <a:spLocks noGrp="1"/>
          </p:cNvSpPr>
          <p:nvPr>
            <p:ph type="title" hasCustomPrompt="1"/>
          </p:nvPr>
        </p:nvSpPr>
        <p:spPr>
          <a:xfrm>
            <a:off x="457200" y="2362200"/>
            <a:ext cx="8229600" cy="1004010"/>
          </a:xfrm>
          <a:prstGeom prst="rect">
            <a:avLst/>
          </a:prstGeom>
        </p:spPr>
        <p:txBody>
          <a:bodyPr/>
          <a:lstStyle>
            <a:lvl1pPr>
              <a:defRPr baseline="0">
                <a:solidFill>
                  <a:schemeClr val="bg1"/>
                </a:solidFill>
              </a:defRPr>
            </a:lvl1pPr>
          </a:lstStyle>
          <a:p>
            <a:r>
              <a:rPr lang="en-US" dirty="0"/>
              <a:t>Optional chapter slide used to introduce next section (if applicable)</a:t>
            </a:r>
          </a:p>
        </p:txBody>
      </p:sp>
      <p:sp>
        <p:nvSpPr>
          <p:cNvPr id="13" name="Text Placeholder 4"/>
          <p:cNvSpPr>
            <a:spLocks noGrp="1"/>
          </p:cNvSpPr>
          <p:nvPr>
            <p:ph type="body" sz="quarter" idx="11" hasCustomPrompt="1"/>
          </p:nvPr>
        </p:nvSpPr>
        <p:spPr>
          <a:xfrm>
            <a:off x="457200" y="3397605"/>
            <a:ext cx="8229600" cy="609600"/>
          </a:xfrm>
          <a:prstGeom prst="rect">
            <a:avLst/>
          </a:prstGeom>
        </p:spPr>
        <p:txBody>
          <a:bodyPr/>
          <a:lstStyle>
            <a:lvl1pPr marL="0" indent="0">
              <a:buNone/>
              <a:defRPr sz="2000">
                <a:solidFill>
                  <a:schemeClr val="accent2">
                    <a:lumMod val="20000"/>
                    <a:lumOff val="80000"/>
                  </a:schemeClr>
                </a:solidFill>
              </a:defRPr>
            </a:lvl1pPr>
          </a:lstStyle>
          <a:p>
            <a:pPr lvl="0"/>
            <a:r>
              <a:rPr lang="en-US" dirty="0"/>
              <a:t>Subhead – click to add text</a:t>
            </a:r>
          </a:p>
        </p:txBody>
      </p:sp>
    </p:spTree>
    <p:extLst>
      <p:ext uri="{BB962C8B-B14F-4D97-AF65-F5344CB8AC3E}">
        <p14:creationId xmlns:p14="http://schemas.microsoft.com/office/powerpoint/2010/main" val="360570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Slide G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3"/>
          <p:cNvSpPr>
            <a:spLocks noGrp="1" noChangeArrowheads="1"/>
          </p:cNvSpPr>
          <p:nvPr>
            <p:ph type="sldNum" sz="quarter" idx="10"/>
          </p:nvPr>
        </p:nvSpPr>
        <p:spPr>
          <a:xfrm>
            <a:off x="457200" y="6400800"/>
            <a:ext cx="838200" cy="457200"/>
          </a:xfrm>
          <a:prstGeom prst="rect">
            <a:avLst/>
          </a:prstGeom>
        </p:spPr>
        <p:txBody>
          <a:bodyPr/>
          <a:lstStyle>
            <a:lvl1pPr>
              <a:defRPr/>
            </a:lvl1pPr>
          </a:lstStyle>
          <a:p>
            <a:fld id="{9E002CCB-F2DD-4C35-9AAB-4F487BD88620}" type="slidenum">
              <a:rPr lang="en-US"/>
              <a:pPr/>
              <a:t>‹#›</a:t>
            </a:fld>
            <a:endParaRPr lang="en-US" sz="900"/>
          </a:p>
        </p:txBody>
      </p:sp>
      <p:sp>
        <p:nvSpPr>
          <p:cNvPr id="8" name="Title 2"/>
          <p:cNvSpPr>
            <a:spLocks noGrp="1"/>
          </p:cNvSpPr>
          <p:nvPr>
            <p:ph type="title" hasCustomPrompt="1"/>
          </p:nvPr>
        </p:nvSpPr>
        <p:spPr>
          <a:xfrm>
            <a:off x="457200" y="3886200"/>
            <a:ext cx="8229600" cy="1004010"/>
          </a:xfrm>
          <a:prstGeom prst="rect">
            <a:avLst/>
          </a:prstGeom>
        </p:spPr>
        <p:txBody>
          <a:bodyPr anchor="b" anchorCtr="0"/>
          <a:lstStyle>
            <a:lvl1pPr>
              <a:defRPr baseline="0">
                <a:solidFill>
                  <a:schemeClr val="bg1"/>
                </a:solidFill>
              </a:defRPr>
            </a:lvl1pPr>
          </a:lstStyle>
          <a:p>
            <a:r>
              <a:rPr lang="en-US" dirty="0"/>
              <a:t>Optional chapter slide used to introduce next section (if applicable)</a:t>
            </a:r>
          </a:p>
        </p:txBody>
      </p:sp>
      <p:sp>
        <p:nvSpPr>
          <p:cNvPr id="9" name="Text Placeholder 4"/>
          <p:cNvSpPr>
            <a:spLocks noGrp="1"/>
          </p:cNvSpPr>
          <p:nvPr>
            <p:ph type="body" sz="quarter" idx="11" hasCustomPrompt="1"/>
          </p:nvPr>
        </p:nvSpPr>
        <p:spPr>
          <a:xfrm>
            <a:off x="457200" y="4953000"/>
            <a:ext cx="8229600" cy="609600"/>
          </a:xfrm>
          <a:prstGeom prst="rect">
            <a:avLst/>
          </a:prstGeom>
        </p:spPr>
        <p:txBody>
          <a:bodyPr/>
          <a:lstStyle>
            <a:lvl1pPr marL="0" indent="0">
              <a:buNone/>
              <a:defRPr sz="2000">
                <a:solidFill>
                  <a:schemeClr val="bg2">
                    <a:lumMod val="20000"/>
                    <a:lumOff val="80000"/>
                  </a:schemeClr>
                </a:solidFill>
              </a:defRPr>
            </a:lvl1pPr>
          </a:lstStyle>
          <a:p>
            <a:pPr lvl="0"/>
            <a:r>
              <a:rPr lang="en-US" dirty="0"/>
              <a:t>Subhead – click to add text</a:t>
            </a:r>
          </a:p>
        </p:txBody>
      </p:sp>
    </p:spTree>
    <p:extLst>
      <p:ext uri="{BB962C8B-B14F-4D97-AF65-F5344CB8AC3E}">
        <p14:creationId xmlns:p14="http://schemas.microsoft.com/office/powerpoint/2010/main" val="134793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9BA792-C4EF-4450-9CE0-E46C62159179}" type="datetime1">
              <a:rPr lang="en-US" smtClean="0"/>
              <a:t>3/9/2017</a:t>
            </a:fld>
            <a:endParaRPr lang="en-US" dirty="0"/>
          </a:p>
        </p:txBody>
      </p:sp>
      <p:sp>
        <p:nvSpPr>
          <p:cNvPr id="5" name="Footer Placeholder 4"/>
          <p:cNvSpPr>
            <a:spLocks noGrp="1"/>
          </p:cNvSpPr>
          <p:nvPr>
            <p:ph type="ftr" sz="quarter" idx="11"/>
          </p:nvPr>
        </p:nvSpPr>
        <p:spPr/>
        <p:txBody>
          <a:bodyPr/>
          <a:lstStyle/>
          <a:p>
            <a:r>
              <a:rPr lang="en-US"/>
              <a:t>PEIA Staff Training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0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663440"/>
          </a:xfrm>
          <a:prstGeom prst="rect">
            <a:avLst/>
          </a:prstGeom>
        </p:spPr>
      </p:pic>
      <p:sp>
        <p:nvSpPr>
          <p:cNvPr id="4" name="Rectangle 23"/>
          <p:cNvSpPr>
            <a:spLocks noGrp="1" noChangeArrowheads="1"/>
          </p:cNvSpPr>
          <p:nvPr>
            <p:ph type="sldNum" sz="quarter" idx="10"/>
          </p:nvPr>
        </p:nvSpPr>
        <p:spPr>
          <a:xfrm>
            <a:off x="457200" y="6400800"/>
            <a:ext cx="838200" cy="457200"/>
          </a:xfrm>
          <a:prstGeom prst="rect">
            <a:avLst/>
          </a:prstGeom>
        </p:spPr>
        <p:txBody>
          <a:bodyPr/>
          <a:lstStyle>
            <a:lvl1pPr>
              <a:defRPr/>
            </a:lvl1pPr>
          </a:lstStyle>
          <a:p>
            <a:fld id="{9E002CCB-F2DD-4C35-9AAB-4F487BD88620}" type="slidenum">
              <a:rPr lang="en-US"/>
              <a:pPr/>
              <a:t>‹#›</a:t>
            </a:fld>
            <a:endParaRPr lang="en-US" sz="900"/>
          </a:p>
        </p:txBody>
      </p:sp>
      <p:sp>
        <p:nvSpPr>
          <p:cNvPr id="11" name="Title 13"/>
          <p:cNvSpPr txBox="1">
            <a:spLocks/>
          </p:cNvSpPr>
          <p:nvPr userDrawn="1"/>
        </p:nvSpPr>
        <p:spPr>
          <a:xfrm>
            <a:off x="457200" y="3436315"/>
            <a:ext cx="8229600" cy="990600"/>
          </a:xfrm>
          <a:prstGeom prst="rect">
            <a:avLst/>
          </a:prstGeom>
        </p:spPr>
        <p:txBody>
          <a:bodyPr vert="horz" lIns="0" tIns="0" rIns="0" bIns="0" rtlCol="0" anchor="t" anchorCtr="0">
            <a:normAutofit/>
          </a:bodyPr>
          <a:lstStyle>
            <a:lvl1pPr algn="l" rtl="0" eaLnBrk="0" fontAlgn="base" hangingPunct="0">
              <a:lnSpc>
                <a:spcPct val="90000"/>
              </a:lnSpc>
              <a:spcBef>
                <a:spcPct val="0"/>
              </a:spcBef>
              <a:spcAft>
                <a:spcPct val="0"/>
              </a:spcAft>
              <a:defRPr sz="3400" b="1">
                <a:solidFill>
                  <a:srgbClr val="4988A4"/>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2pPr>
            <a:lvl3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3pPr>
            <a:lvl4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4pPr>
            <a:lvl5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5pPr>
            <a:lvl6pPr marL="457200" algn="l" rtl="0" fontAlgn="base">
              <a:lnSpc>
                <a:spcPct val="90000"/>
              </a:lnSpc>
              <a:spcBef>
                <a:spcPct val="0"/>
              </a:spcBef>
              <a:spcAft>
                <a:spcPct val="0"/>
              </a:spcAft>
              <a:defRPr sz="3400" b="1">
                <a:solidFill>
                  <a:schemeClr val="tx1"/>
                </a:solidFill>
                <a:latin typeface="Arial" pitchFamily="-110" charset="0"/>
              </a:defRPr>
            </a:lvl6pPr>
            <a:lvl7pPr marL="914400" algn="l" rtl="0" fontAlgn="base">
              <a:lnSpc>
                <a:spcPct val="90000"/>
              </a:lnSpc>
              <a:spcBef>
                <a:spcPct val="0"/>
              </a:spcBef>
              <a:spcAft>
                <a:spcPct val="0"/>
              </a:spcAft>
              <a:defRPr sz="3400" b="1">
                <a:solidFill>
                  <a:schemeClr val="tx1"/>
                </a:solidFill>
                <a:latin typeface="Arial" pitchFamily="-110" charset="0"/>
              </a:defRPr>
            </a:lvl7pPr>
            <a:lvl8pPr marL="1371600" algn="l" rtl="0" fontAlgn="base">
              <a:lnSpc>
                <a:spcPct val="90000"/>
              </a:lnSpc>
              <a:spcBef>
                <a:spcPct val="0"/>
              </a:spcBef>
              <a:spcAft>
                <a:spcPct val="0"/>
              </a:spcAft>
              <a:defRPr sz="3400" b="1">
                <a:solidFill>
                  <a:schemeClr val="tx1"/>
                </a:solidFill>
                <a:latin typeface="Arial" pitchFamily="-110" charset="0"/>
              </a:defRPr>
            </a:lvl8pPr>
            <a:lvl9pPr marL="1828800" algn="l" rtl="0" fontAlgn="base">
              <a:lnSpc>
                <a:spcPct val="90000"/>
              </a:lnSpc>
              <a:spcBef>
                <a:spcPct val="0"/>
              </a:spcBef>
              <a:spcAft>
                <a:spcPct val="0"/>
              </a:spcAft>
              <a:defRPr sz="3400" b="1">
                <a:solidFill>
                  <a:schemeClr val="tx1"/>
                </a:solidFill>
                <a:latin typeface="Arial" pitchFamily="-110" charset="0"/>
              </a:defRPr>
            </a:lvl9pPr>
          </a:lstStyle>
          <a:p>
            <a:r>
              <a:rPr lang="en-US" sz="2000" dirty="0">
                <a:solidFill>
                  <a:schemeClr val="bg1"/>
                </a:solidFill>
              </a:rPr>
              <a:t>Subhead</a:t>
            </a:r>
          </a:p>
        </p:txBody>
      </p:sp>
      <p:sp>
        <p:nvSpPr>
          <p:cNvPr id="8" name="Title 2"/>
          <p:cNvSpPr>
            <a:spLocks noGrp="1"/>
          </p:cNvSpPr>
          <p:nvPr>
            <p:ph type="title" hasCustomPrompt="1"/>
          </p:nvPr>
        </p:nvSpPr>
        <p:spPr>
          <a:xfrm>
            <a:off x="457200" y="3886200"/>
            <a:ext cx="8229600" cy="1004010"/>
          </a:xfrm>
          <a:prstGeom prst="rect">
            <a:avLst/>
          </a:prstGeom>
        </p:spPr>
        <p:txBody>
          <a:bodyPr anchor="b" anchorCtr="0"/>
          <a:lstStyle>
            <a:lvl1pPr>
              <a:defRPr baseline="0">
                <a:solidFill>
                  <a:schemeClr val="accent2"/>
                </a:solidFill>
              </a:defRPr>
            </a:lvl1pPr>
          </a:lstStyle>
          <a:p>
            <a:r>
              <a:rPr lang="en-US"/>
              <a:t>Optional chapter slide used to introduce next section (if applicable)</a:t>
            </a:r>
            <a:endParaRPr lang="en-US" dirty="0"/>
          </a:p>
        </p:txBody>
      </p:sp>
      <p:sp>
        <p:nvSpPr>
          <p:cNvPr id="5" name="Text Placeholder 4"/>
          <p:cNvSpPr>
            <a:spLocks noGrp="1"/>
          </p:cNvSpPr>
          <p:nvPr>
            <p:ph type="body" sz="quarter" idx="11" hasCustomPrompt="1"/>
          </p:nvPr>
        </p:nvSpPr>
        <p:spPr>
          <a:xfrm>
            <a:off x="457200" y="4953000"/>
            <a:ext cx="8229600" cy="609600"/>
          </a:xfrm>
          <a:prstGeom prst="rect">
            <a:avLst/>
          </a:prstGeom>
        </p:spPr>
        <p:txBody>
          <a:bodyPr/>
          <a:lstStyle>
            <a:lvl1pPr marL="0" indent="0">
              <a:buNone/>
              <a:defRPr sz="2000"/>
            </a:lvl1pPr>
          </a:lstStyle>
          <a:p>
            <a:pPr lvl="0"/>
            <a:r>
              <a:rPr lang="en-US" dirty="0"/>
              <a:t>Subhead – click to add text</a:t>
            </a:r>
          </a:p>
        </p:txBody>
      </p:sp>
    </p:spTree>
    <p:extLst>
      <p:ext uri="{BB962C8B-B14F-4D97-AF65-F5344CB8AC3E}">
        <p14:creationId xmlns:p14="http://schemas.microsoft.com/office/powerpoint/2010/main" val="4172656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lash BRANDED">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a:xfrm>
            <a:off x="457200" y="6400800"/>
            <a:ext cx="838200" cy="457200"/>
          </a:xfrm>
          <a:prstGeom prst="rect">
            <a:avLst/>
          </a:prstGeom>
        </p:spPr>
        <p:txBody>
          <a:bodyPr/>
          <a:lstStyle>
            <a:lvl1pPr>
              <a:defRPr/>
            </a:lvl1pPr>
          </a:lstStyle>
          <a:p>
            <a:fld id="{9E002CCB-F2DD-4C35-9AAB-4F487BD88620}" type="slidenum">
              <a:rPr lang="en-US"/>
              <a:pPr/>
              <a:t>‹#›</a:t>
            </a:fld>
            <a:endParaRPr lang="en-US" sz="900"/>
          </a:p>
        </p:txBody>
      </p:sp>
      <p:sp>
        <p:nvSpPr>
          <p:cNvPr id="3" name="Picture Placeholder 2"/>
          <p:cNvSpPr>
            <a:spLocks noGrp="1"/>
          </p:cNvSpPr>
          <p:nvPr>
            <p:ph type="pic" sz="quarter" idx="11" hasCustomPrompt="1"/>
          </p:nvPr>
        </p:nvSpPr>
        <p:spPr>
          <a:xfrm>
            <a:off x="0" y="990600"/>
            <a:ext cx="9144000" cy="5867400"/>
          </a:xfrm>
          <a:prstGeom prst="rect">
            <a:avLst/>
          </a:prstGeom>
        </p:spPr>
        <p:txBody>
          <a:bodyPr/>
          <a:lstStyle>
            <a:lvl1pPr>
              <a:defRPr baseline="0"/>
            </a:lvl1pPr>
          </a:lstStyle>
          <a:p>
            <a:r>
              <a:rPr lang="en-US" dirty="0"/>
              <a:t>Branded splash page. Click image icon to insert photo.</a:t>
            </a:r>
          </a:p>
        </p:txBody>
      </p:sp>
    </p:spTree>
    <p:extLst>
      <p:ext uri="{BB962C8B-B14F-4D97-AF65-F5344CB8AC3E}">
        <p14:creationId xmlns:p14="http://schemas.microsoft.com/office/powerpoint/2010/main" val="1765447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lash FU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556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5" name="Rectangle 4"/>
          <p:cNvSpPr/>
          <p:nvPr userDrawn="1"/>
        </p:nvSpPr>
        <p:spPr>
          <a:xfrm>
            <a:off x="378675" y="5921514"/>
            <a:ext cx="4572000" cy="707886"/>
          </a:xfrm>
          <a:prstGeom prst="rect">
            <a:avLst/>
          </a:prstGeom>
        </p:spPr>
        <p:txBody>
          <a:bodyPr>
            <a:spAutoFit/>
          </a:bodyPr>
          <a:lstStyle/>
          <a:p>
            <a:r>
              <a:rPr lang="en-US" sz="1000" b="1" dirty="0" err="1">
                <a:latin typeface="Arial" pitchFamily="96" charset="0"/>
              </a:rPr>
              <a:t>Securian</a:t>
            </a:r>
            <a:r>
              <a:rPr lang="en-US" sz="1000" b="1" dirty="0">
                <a:latin typeface="Arial" pitchFamily="96" charset="0"/>
              </a:rPr>
              <a:t> Financial Group, Inc.</a:t>
            </a:r>
          </a:p>
          <a:p>
            <a:r>
              <a:rPr lang="en-US" sz="1000" dirty="0">
                <a:latin typeface="Arial" pitchFamily="96" charset="0"/>
              </a:rPr>
              <a:t>www.securian.com</a:t>
            </a:r>
          </a:p>
          <a:p>
            <a:endParaRPr lang="en-US" sz="1000" dirty="0">
              <a:latin typeface="Arial" pitchFamily="96" charset="0"/>
            </a:endParaRPr>
          </a:p>
          <a:p>
            <a:r>
              <a:rPr lang="en-US" sz="1000" dirty="0">
                <a:latin typeface="Arial" pitchFamily="96" charset="0"/>
              </a:rPr>
              <a:t>©2017 Securian Financial Group, Inc.  All rights reserved.</a:t>
            </a:r>
          </a:p>
        </p:txBody>
      </p:sp>
    </p:spTree>
    <p:extLst>
      <p:ext uri="{BB962C8B-B14F-4D97-AF65-F5344CB8AC3E}">
        <p14:creationId xmlns:p14="http://schemas.microsoft.com/office/powerpoint/2010/main" val="1342170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362200"/>
            <a:ext cx="8229600" cy="3763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sldNum" sz="quarter" idx="10"/>
          </p:nvPr>
        </p:nvSpPr>
        <p:spPr>
          <a:xfrm>
            <a:off x="457200" y="6400800"/>
            <a:ext cx="838200" cy="457200"/>
          </a:xfrm>
          <a:prstGeom prst="rect">
            <a:avLst/>
          </a:prstGeom>
        </p:spPr>
        <p:txBody>
          <a:bodyPr/>
          <a:lstStyle>
            <a:lvl1pPr>
              <a:defRPr/>
            </a:lvl1pPr>
          </a:lstStyle>
          <a:p>
            <a:pPr>
              <a:defRPr/>
            </a:pPr>
            <a:fld id="{FE78FD24-2B57-408C-8A5D-C4EBE7C28B6D}" type="slidenum">
              <a:rPr lang="en-US" smtClean="0"/>
              <a:pPr>
                <a:defRPr/>
              </a:pPr>
              <a:t>‹#›</a:t>
            </a:fld>
            <a:endParaRPr lang="en-US" sz="900" dirty="0"/>
          </a:p>
        </p:txBody>
      </p:sp>
    </p:spTree>
    <p:extLst>
      <p:ext uri="{BB962C8B-B14F-4D97-AF65-F5344CB8AC3E}">
        <p14:creationId xmlns:p14="http://schemas.microsoft.com/office/powerpoint/2010/main" val="2020020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with 2 Pictures">
    <p:spTree>
      <p:nvGrpSpPr>
        <p:cNvPr id="1" name=""/>
        <p:cNvGrpSpPr/>
        <p:nvPr/>
      </p:nvGrpSpPr>
      <p:grpSpPr>
        <a:xfrm>
          <a:off x="0" y="0"/>
          <a:ext cx="0" cy="0"/>
          <a:chOff x="0" y="0"/>
          <a:chExt cx="0" cy="0"/>
        </a:xfrm>
      </p:grpSpPr>
      <p:sp>
        <p:nvSpPr>
          <p:cNvPr id="5" name="Rectangle 4"/>
          <p:cNvSpPr/>
          <p:nvPr userDrawn="1"/>
        </p:nvSpPr>
        <p:spPr>
          <a:xfrm>
            <a:off x="-1" y="0"/>
            <a:ext cx="9144001" cy="6858000"/>
          </a:xfrm>
          <a:prstGeom prst="rect">
            <a:avLst/>
          </a:prstGeom>
          <a:solidFill>
            <a:srgbClr val="09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605084" y="1017355"/>
            <a:ext cx="3234115" cy="1698615"/>
          </a:xfrm>
        </p:spPr>
        <p:txBody>
          <a:bodyPr>
            <a:normAutofit/>
          </a:bodyPr>
          <a:lstStyle>
            <a:lvl1pPr>
              <a:defRPr sz="2800" b="1" i="0">
                <a:solidFill>
                  <a:schemeClr val="bg1"/>
                </a:solidFill>
                <a:latin typeface="Times New Roman"/>
                <a:cs typeface="Times New Roman"/>
              </a:defRPr>
            </a:lvl1pPr>
          </a:lstStyle>
          <a:p>
            <a:r>
              <a:rPr lang="en-US" dirty="0"/>
              <a:t>Click to edit Master title style</a:t>
            </a:r>
            <a:endParaRPr dirty="0"/>
          </a:p>
        </p:txBody>
      </p:sp>
      <p:sp>
        <p:nvSpPr>
          <p:cNvPr id="3" name="Subtitle 2"/>
          <p:cNvSpPr>
            <a:spLocks noGrp="1"/>
          </p:cNvSpPr>
          <p:nvPr>
            <p:ph type="subTitle" idx="1"/>
          </p:nvPr>
        </p:nvSpPr>
        <p:spPr>
          <a:xfrm>
            <a:off x="5605084" y="2720451"/>
            <a:ext cx="3234115" cy="748553"/>
          </a:xfrm>
        </p:spPr>
        <p:txBody>
          <a:bodyPr>
            <a:normAutofit/>
          </a:bodyPr>
          <a:lstStyle>
            <a:lvl1pPr marL="0" indent="0" algn="l">
              <a:spcBef>
                <a:spcPts val="300"/>
              </a:spcBef>
              <a:buNone/>
              <a:defRPr sz="14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b="1" i="0">
                <a:solidFill>
                  <a:schemeClr val="bg1"/>
                </a:solidFill>
                <a:latin typeface="Helvetica Neue"/>
                <a:cs typeface="Helvetica Neue"/>
              </a:defRPr>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
        <p:nvSpPr>
          <p:cNvPr id="4" name="Delay 3"/>
          <p:cNvSpPr/>
          <p:nvPr userDrawn="1"/>
        </p:nvSpPr>
        <p:spPr>
          <a:xfrm>
            <a:off x="-1" y="0"/>
            <a:ext cx="5418913" cy="6858000"/>
          </a:xfrm>
          <a:prstGeom prst="flowChartDelay">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96863" y="5504370"/>
            <a:ext cx="1942336" cy="1213961"/>
          </a:xfrm>
          <a:prstGeom prst="rect">
            <a:avLst/>
          </a:prstGeom>
        </p:spPr>
      </p:pic>
    </p:spTree>
    <p:extLst>
      <p:ext uri="{BB962C8B-B14F-4D97-AF65-F5344CB8AC3E}">
        <p14:creationId xmlns:p14="http://schemas.microsoft.com/office/powerpoint/2010/main" val="1786849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8518" y="1985963"/>
            <a:ext cx="3657600" cy="4140200"/>
          </a:xfrm>
        </p:spPr>
        <p:txBody>
          <a:bodyPr>
            <a:normAutofit/>
          </a:bodyPr>
          <a:lstStyle>
            <a:lvl1pPr>
              <a:defRPr sz="1800" b="1" i="0">
                <a:solidFill>
                  <a:srgbClr val="104D9B"/>
                </a:solidFill>
                <a:latin typeface="Times New Roman"/>
                <a:cs typeface="Times New Roman"/>
              </a:defRPr>
            </a:lvl1pPr>
            <a:lvl2pPr>
              <a:defRPr sz="1800" b="0" i="0">
                <a:solidFill>
                  <a:srgbClr val="3C8C30"/>
                </a:solidFill>
                <a:latin typeface="Arial"/>
                <a:cs typeface="Arial"/>
              </a:defRPr>
            </a:lvl2pPr>
            <a:lvl3pPr>
              <a:defRPr sz="1800" b="0" i="0">
                <a:solidFill>
                  <a:srgbClr val="3366FF"/>
                </a:solidFill>
                <a:latin typeface="Arial"/>
                <a:cs typeface="Arial"/>
              </a:defRPr>
            </a:lvl3pPr>
            <a:lvl4pPr>
              <a:defRPr sz="1800" b="0" i="0">
                <a:solidFill>
                  <a:schemeClr val="accent4">
                    <a:lumMod val="60000"/>
                    <a:lumOff val="40000"/>
                  </a:schemeClr>
                </a:solidFill>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b="1" i="0">
                <a:solidFill>
                  <a:srgbClr val="104D9B"/>
                </a:solidFill>
                <a:latin typeface="Times New Roman"/>
                <a:cs typeface="Times New Roman"/>
              </a:defRPr>
            </a:lvl1pPr>
            <a:lvl2pPr>
              <a:defRPr sz="1800" b="0" i="0">
                <a:solidFill>
                  <a:srgbClr val="3C8C30"/>
                </a:solidFill>
                <a:latin typeface="Arial"/>
                <a:cs typeface="Arial"/>
              </a:defRPr>
            </a:lvl2pPr>
            <a:lvl3pPr>
              <a:defRPr sz="1800" b="0" i="0">
                <a:solidFill>
                  <a:srgbClr val="3366FF"/>
                </a:solidFill>
                <a:latin typeface="Arial"/>
                <a:cs typeface="Arial"/>
              </a:defRPr>
            </a:lvl3pPr>
            <a:lvl4pPr>
              <a:defRPr sz="1800" b="0" i="0">
                <a:solidFill>
                  <a:srgbClr val="B2C78C"/>
                </a:solidFill>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3" name="Title 1"/>
          <p:cNvSpPr>
            <a:spLocks noGrp="1"/>
          </p:cNvSpPr>
          <p:nvPr>
            <p:ph type="title"/>
          </p:nvPr>
        </p:nvSpPr>
        <p:spPr>
          <a:xfrm>
            <a:off x="1149350" y="484094"/>
            <a:ext cx="7670026" cy="758692"/>
          </a:xfrm>
          <a:solidFill>
            <a:srgbClr val="104D9B"/>
          </a:solidFill>
        </p:spPr>
        <p:txBody>
          <a:bodyPr/>
          <a:lstStyle>
            <a:lvl1pPr algn="ctr">
              <a:defRPr>
                <a:solidFill>
                  <a:schemeClr val="bg1"/>
                </a:solidFill>
                <a:latin typeface="Times New Roman"/>
                <a:cs typeface="Times New Roman"/>
              </a:defRPr>
            </a:lvl1pPr>
          </a:lstStyle>
          <a:p>
            <a:r>
              <a:rPr lang="en-US" dirty="0"/>
              <a:t>Click to edit Master title style</a:t>
            </a:r>
            <a:endParaRPr dirty="0"/>
          </a:p>
        </p:txBody>
      </p:sp>
      <p:pic>
        <p:nvPicPr>
          <p:cNvPr id="15" name="Picture 14" descr="FBMC_logo_2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7905" y="6186533"/>
            <a:ext cx="871444" cy="368255"/>
          </a:xfrm>
          <a:prstGeom prst="rect">
            <a:avLst/>
          </a:prstGeom>
        </p:spPr>
      </p:pic>
      <p:sp>
        <p:nvSpPr>
          <p:cNvPr id="16" name="Rectangle 15"/>
          <p:cNvSpPr/>
          <p:nvPr userDrawn="1"/>
        </p:nvSpPr>
        <p:spPr>
          <a:xfrm>
            <a:off x="1251857" y="6186533"/>
            <a:ext cx="7046061" cy="368255"/>
          </a:xfrm>
          <a:prstGeom prst="rect">
            <a:avLst/>
          </a:prstGeom>
          <a:solidFill>
            <a:srgbClr val="10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i="0" dirty="0">
                <a:latin typeface="Times New Roman"/>
                <a:cs typeface="Times New Roman"/>
              </a:rPr>
              <a:t>A better</a:t>
            </a:r>
            <a:r>
              <a:rPr lang="en-US" b="1" i="0" baseline="0" dirty="0">
                <a:latin typeface="Times New Roman"/>
                <a:cs typeface="Times New Roman"/>
              </a:rPr>
              <a:t> way to benefit.</a:t>
            </a:r>
            <a:endParaRPr lang="en-US" b="1" i="0" dirty="0">
              <a:latin typeface="Times New Roman"/>
              <a:cs typeface="Times New Roman"/>
            </a:endParaRPr>
          </a:p>
        </p:txBody>
      </p:sp>
      <p:sp>
        <p:nvSpPr>
          <p:cNvPr id="17" name="Delay 16"/>
          <p:cNvSpPr/>
          <p:nvPr userDrawn="1"/>
        </p:nvSpPr>
        <p:spPr>
          <a:xfrm>
            <a:off x="8297918" y="6186532"/>
            <a:ext cx="368255" cy="368255"/>
          </a:xfrm>
          <a:prstGeom prst="flowChartDelay">
            <a:avLst/>
          </a:prstGeom>
          <a:solidFill>
            <a:srgbClr val="10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7"/>
          <p:cNvGrpSpPr/>
          <p:nvPr userDrawn="1"/>
        </p:nvGrpSpPr>
        <p:grpSpPr>
          <a:xfrm>
            <a:off x="277905" y="326253"/>
            <a:ext cx="1105381" cy="1105381"/>
            <a:chOff x="7846785" y="326253"/>
            <a:chExt cx="1105381" cy="1105381"/>
          </a:xfrm>
        </p:grpSpPr>
        <p:sp>
          <p:nvSpPr>
            <p:cNvPr id="19" name="Oval 18"/>
            <p:cNvSpPr/>
            <p:nvPr userDrawn="1"/>
          </p:nvSpPr>
          <p:spPr>
            <a:xfrm>
              <a:off x="7846785" y="326253"/>
              <a:ext cx="1105381" cy="1105381"/>
            </a:xfrm>
            <a:prstGeom prst="ellipse">
              <a:avLst/>
            </a:prstGeom>
            <a:solidFill>
              <a:srgbClr val="10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userDrawn="1"/>
          </p:nvSpPr>
          <p:spPr>
            <a:xfrm>
              <a:off x="7913039" y="395400"/>
              <a:ext cx="971066" cy="971066"/>
            </a:xfrm>
            <a:prstGeom prst="ellipse">
              <a:avLst/>
            </a:prstGeom>
            <a:blipFill rotWithShape="1">
              <a:blip r:embed="rId3" cstate="print">
                <a:alphaModFix amt="40000"/>
                <a:extLst>
                  <a:ext uri="{28A0092B-C50C-407E-A947-70E740481C1C}">
                    <a14:useLocalDpi xmlns:a14="http://schemas.microsoft.com/office/drawing/2010/main"/>
                  </a:ext>
                </a:extLst>
              </a:blip>
              <a:stretch>
                <a:fillRect/>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448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7C5843-5780-4AEE-BAF5-9D608CD821CD}" type="datetime1">
              <a:rPr lang="en-US" smtClean="0"/>
              <a:t>3/9/2017</a:t>
            </a:fld>
            <a:endParaRPr lang="en-US" dirty="0"/>
          </a:p>
        </p:txBody>
      </p:sp>
      <p:sp>
        <p:nvSpPr>
          <p:cNvPr id="6" name="Footer Placeholder 5"/>
          <p:cNvSpPr>
            <a:spLocks noGrp="1"/>
          </p:cNvSpPr>
          <p:nvPr>
            <p:ph type="ftr" sz="quarter" idx="11"/>
          </p:nvPr>
        </p:nvSpPr>
        <p:spPr/>
        <p:txBody>
          <a:bodyPr/>
          <a:lstStyle/>
          <a:p>
            <a:r>
              <a:rPr lang="en-US"/>
              <a:t>PEIA Staff Training</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6532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4680CB-B2E5-4DE2-AA5D-B3B2EE3E46DE}" type="datetime1">
              <a:rPr lang="en-US" smtClean="0"/>
              <a:t>3/9/2017</a:t>
            </a:fld>
            <a:endParaRPr lang="en-US" dirty="0"/>
          </a:p>
        </p:txBody>
      </p:sp>
      <p:sp>
        <p:nvSpPr>
          <p:cNvPr id="8" name="Footer Placeholder 7"/>
          <p:cNvSpPr>
            <a:spLocks noGrp="1"/>
          </p:cNvSpPr>
          <p:nvPr>
            <p:ph type="ftr" sz="quarter" idx="11"/>
          </p:nvPr>
        </p:nvSpPr>
        <p:spPr/>
        <p:txBody>
          <a:bodyPr/>
          <a:lstStyle/>
          <a:p>
            <a:r>
              <a:rPr lang="en-US"/>
              <a:t>PEIA Staff Training</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941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888EBF-F8C5-4E07-9A91-68CF7994BAE5}" type="datetime1">
              <a:rPr lang="en-US" smtClean="0"/>
              <a:t>3/9/2017</a:t>
            </a:fld>
            <a:endParaRPr lang="en-US" dirty="0"/>
          </a:p>
        </p:txBody>
      </p:sp>
      <p:sp>
        <p:nvSpPr>
          <p:cNvPr id="4" name="Footer Placeholder 3"/>
          <p:cNvSpPr>
            <a:spLocks noGrp="1"/>
          </p:cNvSpPr>
          <p:nvPr>
            <p:ph type="ftr" sz="quarter" idx="11"/>
          </p:nvPr>
        </p:nvSpPr>
        <p:spPr/>
        <p:txBody>
          <a:bodyPr/>
          <a:lstStyle/>
          <a:p>
            <a:r>
              <a:rPr lang="en-US"/>
              <a:t>PEIA Staff Training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626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43259-D58E-4B8E-A038-8F6A14EC89BA}" type="datetime1">
              <a:rPr lang="en-US" smtClean="0"/>
              <a:t>3/9/2017</a:t>
            </a:fld>
            <a:endParaRPr lang="en-US" dirty="0"/>
          </a:p>
        </p:txBody>
      </p:sp>
      <p:sp>
        <p:nvSpPr>
          <p:cNvPr id="3" name="Footer Placeholder 2"/>
          <p:cNvSpPr>
            <a:spLocks noGrp="1"/>
          </p:cNvSpPr>
          <p:nvPr>
            <p:ph type="ftr" sz="quarter" idx="11"/>
          </p:nvPr>
        </p:nvSpPr>
        <p:spPr/>
        <p:txBody>
          <a:bodyPr/>
          <a:lstStyle/>
          <a:p>
            <a:r>
              <a:rPr lang="en-US"/>
              <a:t>PEIA Staff Training</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830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4BFC57-DF9B-4EC5-BAA7-F94D746397ED}" type="datetime1">
              <a:rPr lang="en-US" smtClean="0"/>
              <a:t>3/9/2017</a:t>
            </a:fld>
            <a:endParaRPr lang="en-US" dirty="0"/>
          </a:p>
        </p:txBody>
      </p:sp>
      <p:sp>
        <p:nvSpPr>
          <p:cNvPr id="6" name="Footer Placeholder 5"/>
          <p:cNvSpPr>
            <a:spLocks noGrp="1"/>
          </p:cNvSpPr>
          <p:nvPr>
            <p:ph type="ftr" sz="quarter" idx="11"/>
          </p:nvPr>
        </p:nvSpPr>
        <p:spPr/>
        <p:txBody>
          <a:bodyPr/>
          <a:lstStyle/>
          <a:p>
            <a:r>
              <a:rPr lang="en-US"/>
              <a:t>PEIA Staff Training</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031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C3C46E-8FBE-4A82-ABB9-B2AB8BAF493B}" type="datetime1">
              <a:rPr lang="en-US" smtClean="0"/>
              <a:t>3/9/2017</a:t>
            </a:fld>
            <a:endParaRPr lang="en-US" dirty="0"/>
          </a:p>
        </p:txBody>
      </p:sp>
      <p:sp>
        <p:nvSpPr>
          <p:cNvPr id="6" name="Footer Placeholder 5"/>
          <p:cNvSpPr>
            <a:spLocks noGrp="1"/>
          </p:cNvSpPr>
          <p:nvPr>
            <p:ph type="ftr" sz="quarter" idx="11"/>
          </p:nvPr>
        </p:nvSpPr>
        <p:spPr/>
        <p:txBody>
          <a:bodyPr/>
          <a:lstStyle/>
          <a:p>
            <a:r>
              <a:rPr lang="en-US"/>
              <a:t>PEIA Staff Training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444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B4CC3-4E5A-4CBB-853F-04EC364BB3E6}" type="datetime1">
              <a:rPr lang="en-US" smtClean="0"/>
              <a:t>3/9/2017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PEIA Staff Training</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91213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55718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Lst>
  <p:hf hdr="0" dt="0"/>
  <p:txStyles>
    <p:titleStyle>
      <a:lvl1pPr algn="l" rtl="0" eaLnBrk="1" fontAlgn="base" hangingPunct="1">
        <a:lnSpc>
          <a:spcPct val="90000"/>
        </a:lnSpc>
        <a:spcBef>
          <a:spcPct val="0"/>
        </a:spcBef>
        <a:spcAft>
          <a:spcPct val="0"/>
        </a:spcAft>
        <a:defRPr sz="3400" b="0">
          <a:solidFill>
            <a:srgbClr val="4988A4"/>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2pPr>
      <a:lvl3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3pPr>
      <a:lvl4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4pPr>
      <a:lvl5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5pPr>
      <a:lvl6pPr marL="457200" algn="l" rtl="0" eaLnBrk="1" fontAlgn="base" hangingPunct="1">
        <a:lnSpc>
          <a:spcPct val="90000"/>
        </a:lnSpc>
        <a:spcBef>
          <a:spcPct val="0"/>
        </a:spcBef>
        <a:spcAft>
          <a:spcPct val="0"/>
        </a:spcAft>
        <a:defRPr sz="3400" b="1">
          <a:solidFill>
            <a:schemeClr val="tx1"/>
          </a:solidFill>
          <a:latin typeface="Arial" pitchFamily="-110" charset="0"/>
        </a:defRPr>
      </a:lvl6pPr>
      <a:lvl7pPr marL="914400" algn="l" rtl="0" eaLnBrk="1" fontAlgn="base" hangingPunct="1">
        <a:lnSpc>
          <a:spcPct val="90000"/>
        </a:lnSpc>
        <a:spcBef>
          <a:spcPct val="0"/>
        </a:spcBef>
        <a:spcAft>
          <a:spcPct val="0"/>
        </a:spcAft>
        <a:defRPr sz="3400" b="1">
          <a:solidFill>
            <a:schemeClr val="tx1"/>
          </a:solidFill>
          <a:latin typeface="Arial" pitchFamily="-110" charset="0"/>
        </a:defRPr>
      </a:lvl7pPr>
      <a:lvl8pPr marL="1371600" algn="l" rtl="0" eaLnBrk="1" fontAlgn="base" hangingPunct="1">
        <a:lnSpc>
          <a:spcPct val="90000"/>
        </a:lnSpc>
        <a:spcBef>
          <a:spcPct val="0"/>
        </a:spcBef>
        <a:spcAft>
          <a:spcPct val="0"/>
        </a:spcAft>
        <a:defRPr sz="3400" b="1">
          <a:solidFill>
            <a:schemeClr val="tx1"/>
          </a:solidFill>
          <a:latin typeface="Arial" pitchFamily="-110" charset="0"/>
        </a:defRPr>
      </a:lvl8pPr>
      <a:lvl9pPr marL="1828800" algn="l" rtl="0" eaLnBrk="1" fontAlgn="base" hangingPunct="1">
        <a:lnSpc>
          <a:spcPct val="90000"/>
        </a:lnSpc>
        <a:spcBef>
          <a:spcPct val="0"/>
        </a:spcBef>
        <a:spcAft>
          <a:spcPct val="0"/>
        </a:spcAft>
        <a:defRPr sz="3400" b="1">
          <a:solidFill>
            <a:schemeClr val="tx1"/>
          </a:solidFill>
          <a:latin typeface="Arial" pitchFamily="-110" charset="0"/>
        </a:defRPr>
      </a:lvl9pPr>
    </p:titleStyle>
    <p:bodyStyle>
      <a:lvl1pPr marL="230188" indent="-230188" algn="l" rtl="0" eaLnBrk="1" fontAlgn="base" hangingPunct="1">
        <a:spcBef>
          <a:spcPct val="20000"/>
        </a:spcBef>
        <a:spcAft>
          <a:spcPct val="0"/>
        </a:spcAft>
        <a:buFont typeface="Times" pitchFamily="96" charset="0"/>
        <a:buChar char="•"/>
        <a:defRPr sz="2400" baseline="0">
          <a:solidFill>
            <a:schemeClr val="tx1"/>
          </a:solidFill>
          <a:latin typeface="+mn-lt"/>
          <a:ea typeface="ＭＳ Ｐゴシック" charset="-128"/>
          <a:cs typeface="ＭＳ Ｐゴシック" charset="-128"/>
        </a:defRPr>
      </a:lvl1pPr>
      <a:lvl2pPr marL="627063" indent="-287338" algn="l" rtl="0" eaLnBrk="1" fontAlgn="base" hangingPunct="1">
        <a:spcBef>
          <a:spcPct val="20000"/>
        </a:spcBef>
        <a:spcAft>
          <a:spcPct val="0"/>
        </a:spcAft>
        <a:buChar char="–"/>
        <a:defRPr sz="2200">
          <a:solidFill>
            <a:schemeClr val="tx1"/>
          </a:solidFill>
          <a:latin typeface="+mn-lt"/>
          <a:ea typeface="ＭＳ Ｐゴシック" pitchFamily="-110" charset="-128"/>
        </a:defRPr>
      </a:lvl2pPr>
      <a:lvl3pPr marL="909638" indent="-249238" algn="l" rtl="0" eaLnBrk="1" fontAlgn="base" hangingPunct="1">
        <a:spcBef>
          <a:spcPct val="20000"/>
        </a:spcBef>
        <a:spcAft>
          <a:spcPct val="0"/>
        </a:spcAft>
        <a:buFont typeface="Times" pitchFamily="96" charset="0"/>
        <a:buChar char="•"/>
        <a:defRPr sz="20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hyperlink" Target="http://www.myfbmc.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hyperlink" Target="mailto:Khorton@fbmc.com"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hyperlink" Target="mailto:Ehoffman@fbmc.co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rjackewich@fbmc.com" TargetMode="External"/><Relationship Id="rId2" Type="http://schemas.openxmlformats.org/officeDocument/2006/relationships/hyperlink" Target="mailto:mpadgett@fbmc.com" TargetMode="External"/><Relationship Id="rId1" Type="http://schemas.openxmlformats.org/officeDocument/2006/relationships/slideLayout" Target="../slideLayouts/slideLayout34.xml"/><Relationship Id="rId4" Type="http://schemas.openxmlformats.org/officeDocument/2006/relationships/hyperlink" Target="mailto:kchristie@fbmc.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70C0"/>
                </a:solidFill>
              </a:rPr>
              <a:t>PEIA Plan Year  2018</a:t>
            </a:r>
          </a:p>
        </p:txBody>
      </p:sp>
      <p:sp>
        <p:nvSpPr>
          <p:cNvPr id="3" name="Subtitle 2"/>
          <p:cNvSpPr>
            <a:spLocks noGrp="1"/>
          </p:cNvSpPr>
          <p:nvPr>
            <p:ph type="subTitle" idx="1"/>
          </p:nvPr>
        </p:nvSpPr>
        <p:spPr/>
        <p:txBody>
          <a:bodyPr/>
          <a:lstStyle/>
          <a:p>
            <a:r>
              <a:rPr lang="en-US" dirty="0"/>
              <a:t>Open Enrollment Training</a:t>
            </a:r>
          </a:p>
          <a:p>
            <a:r>
              <a:rPr lang="en-US" dirty="0"/>
              <a:t>Open Enrollment:  April 2 - May 15. 2017</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951150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226" y="2971528"/>
            <a:ext cx="6347714" cy="1397272"/>
          </a:xfrm>
        </p:spPr>
        <p:txBody>
          <a:bodyPr>
            <a:normAutofit/>
          </a:bodyPr>
          <a:lstStyle/>
          <a:p>
            <a:r>
              <a:rPr lang="en-US" sz="2800" dirty="0">
                <a:latin typeface="Arial" panose="020B0604020202020204" pitchFamily="34" charset="0"/>
                <a:cs typeface="Arial" panose="020B0604020202020204" pitchFamily="34" charset="0"/>
              </a:rPr>
              <a:t>All MHP/PCP copayments to $20 (CCP remains the same)</a:t>
            </a:r>
          </a:p>
          <a:p>
            <a:endParaRPr lang="en-US"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Title 1"/>
          <p:cNvSpPr>
            <a:spLocks noGrp="1"/>
          </p:cNvSpPr>
          <p:nvPr>
            <p:ph type="title"/>
          </p:nvPr>
        </p:nvSpPr>
        <p:spPr>
          <a:solidFill>
            <a:schemeClr val="bg1"/>
          </a:solidFill>
        </p:spPr>
        <p:txBody>
          <a:bodyPr>
            <a:normAutofit fontScale="90000"/>
          </a:bodyPr>
          <a:lstStyle/>
          <a:p>
            <a:r>
              <a:rPr lang="en-US" sz="4000" b="1" dirty="0">
                <a:solidFill>
                  <a:srgbClr val="0070C0"/>
                </a:solidFill>
                <a:cs typeface="Aharoni" panose="02010803020104030203" pitchFamily="2" charset="-79"/>
              </a:rPr>
              <a:t> Active State Employees,</a:t>
            </a:r>
            <a:br>
              <a:rPr lang="en-US" sz="4000" b="1" dirty="0">
                <a:solidFill>
                  <a:srgbClr val="0070C0"/>
                </a:solidFill>
                <a:cs typeface="Aharoni" panose="02010803020104030203" pitchFamily="2" charset="-79"/>
              </a:rPr>
            </a:br>
            <a:r>
              <a:rPr lang="en-US" sz="4000" b="1" dirty="0">
                <a:solidFill>
                  <a:srgbClr val="0070C0"/>
                </a:solidFill>
                <a:cs typeface="Aharoni" panose="02010803020104030203" pitchFamily="2" charset="-79"/>
              </a:rPr>
              <a:t>Non-State Employees and </a:t>
            </a:r>
            <a:r>
              <a:rPr lang="en-US" sz="4000" b="1" dirty="0">
                <a:solidFill>
                  <a:srgbClr val="0070C0"/>
                </a:solidFill>
                <a:cs typeface="Arial" panose="020B0604020202020204" pitchFamily="34" charset="0"/>
              </a:rPr>
              <a:t>Non-Medicare Retirees</a:t>
            </a:r>
            <a:br>
              <a:rPr lang="en-US" sz="4000" dirty="0">
                <a:cs typeface="Arial" panose="020B0604020202020204" pitchFamily="34" charset="0"/>
              </a:rPr>
            </a:br>
            <a:endParaRPr lang="en-US" sz="4000" b="1" dirty="0">
              <a:solidFill>
                <a:srgbClr val="0070C0"/>
              </a:solidFill>
              <a:cs typeface="Aharoni" panose="02010803020104030203" pitchFamily="2" charset="-79"/>
            </a:endParaRPr>
          </a:p>
        </p:txBody>
      </p:sp>
    </p:spTree>
    <p:extLst>
      <p:ext uri="{BB962C8B-B14F-4D97-AF65-F5344CB8AC3E}">
        <p14:creationId xmlns:p14="http://schemas.microsoft.com/office/powerpoint/2010/main" val="145494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086350" cy="628650"/>
          </a:xfrm>
        </p:spPr>
        <p:txBody>
          <a:bodyPr>
            <a:noAutofit/>
          </a:bodyPr>
          <a:lstStyle/>
          <a:p>
            <a:pPr algn="ctr"/>
            <a:r>
              <a:rPr lang="en-US" b="1" dirty="0">
                <a:solidFill>
                  <a:srgbClr val="0070C0"/>
                </a:solidFill>
                <a:latin typeface="Arial" panose="020B0604020202020204" pitchFamily="34" charset="0"/>
                <a:cs typeface="Arial" panose="020B0604020202020204" pitchFamily="34" charset="0"/>
              </a:rPr>
              <a:t>2018 PEIA Healthy Tomorrow’s</a:t>
            </a:r>
          </a:p>
        </p:txBody>
      </p:sp>
      <p:sp>
        <p:nvSpPr>
          <p:cNvPr id="3" name="Content Placeholder 2"/>
          <p:cNvSpPr>
            <a:spLocks noGrp="1"/>
          </p:cNvSpPr>
          <p:nvPr>
            <p:ph idx="1"/>
          </p:nvPr>
        </p:nvSpPr>
        <p:spPr>
          <a:xfrm>
            <a:off x="326571" y="1886857"/>
            <a:ext cx="7315200" cy="4624432"/>
          </a:xfrm>
        </p:spPr>
        <p:txBody>
          <a:bodyPr>
            <a:normAutofit fontScale="77500" lnSpcReduction="20000"/>
          </a:bodyPr>
          <a:lstStyle/>
          <a:p>
            <a:r>
              <a:rPr lang="en-US" sz="2100" dirty="0">
                <a:latin typeface="Arial" panose="020B0604020202020204" pitchFamily="34" charset="0"/>
                <a:cs typeface="Arial" panose="020B0604020202020204" pitchFamily="34" charset="0"/>
              </a:rPr>
              <a:t>Plan Year 2016 - completed</a:t>
            </a:r>
          </a:p>
          <a:p>
            <a:pPr lvl="1"/>
            <a:r>
              <a:rPr lang="en-US" sz="2100" dirty="0">
                <a:latin typeface="Arial" panose="020B0604020202020204" pitchFamily="34" charset="0"/>
                <a:cs typeface="Arial" panose="020B0604020202020204" pitchFamily="34" charset="0"/>
              </a:rPr>
              <a:t>Employees need to chose a provider on-line or submit a form if they do not have access to the internet. </a:t>
            </a:r>
          </a:p>
          <a:p>
            <a:r>
              <a:rPr lang="en-US" sz="2100" dirty="0">
                <a:latin typeface="Arial" panose="020B0604020202020204" pitchFamily="34" charset="0"/>
                <a:cs typeface="Arial" panose="020B0604020202020204" pitchFamily="34" charset="0"/>
              </a:rPr>
              <a:t>Plan Year 2017 - completed</a:t>
            </a:r>
          </a:p>
          <a:p>
            <a:pPr lvl="1"/>
            <a:r>
              <a:rPr lang="en-US" sz="2100" dirty="0">
                <a:latin typeface="Arial" panose="020B0604020202020204" pitchFamily="34" charset="0"/>
                <a:cs typeface="Arial" panose="020B0604020202020204" pitchFamily="34" charset="0"/>
              </a:rPr>
              <a:t>Chose a provider and record measurements.</a:t>
            </a:r>
          </a:p>
          <a:p>
            <a:pPr lvl="2"/>
            <a:r>
              <a:rPr lang="en-US" sz="2100" dirty="0">
                <a:latin typeface="Arial" panose="020B0604020202020204" pitchFamily="34" charset="0"/>
                <a:cs typeface="Arial" panose="020B0604020202020204" pitchFamily="34" charset="0"/>
              </a:rPr>
              <a:t>Blood Pressure, Glucose, Cholesterol and Waist Circumference</a:t>
            </a:r>
          </a:p>
          <a:p>
            <a:r>
              <a:rPr lang="en-US" sz="2100" dirty="0">
                <a:latin typeface="Arial" panose="020B0604020202020204" pitchFamily="34" charset="0"/>
                <a:cs typeface="Arial" panose="020B0604020202020204" pitchFamily="34" charset="0"/>
              </a:rPr>
              <a:t>Plan Year 2018 – due by May 15, 2017</a:t>
            </a:r>
          </a:p>
          <a:p>
            <a:pPr lvl="1"/>
            <a:r>
              <a:rPr lang="en-US" sz="2100" dirty="0">
                <a:latin typeface="Arial" panose="020B0604020202020204" pitchFamily="34" charset="0"/>
                <a:cs typeface="Arial" panose="020B0604020202020204" pitchFamily="34" charset="0"/>
              </a:rPr>
              <a:t>Chose a provider and meet measurement goals or have the waiver box signed by the doctor </a:t>
            </a:r>
          </a:p>
          <a:p>
            <a:pPr lvl="2"/>
            <a:r>
              <a:rPr lang="en-US" sz="2100" dirty="0">
                <a:latin typeface="Arial" panose="020B0604020202020204" pitchFamily="34" charset="0"/>
                <a:cs typeface="Arial" panose="020B0604020202020204" pitchFamily="34" charset="0"/>
              </a:rPr>
              <a:t>BP &lt;140/90 </a:t>
            </a:r>
          </a:p>
          <a:p>
            <a:pPr lvl="2"/>
            <a:r>
              <a:rPr lang="en-US" sz="2100" dirty="0">
                <a:latin typeface="Arial" panose="020B0604020202020204" pitchFamily="34" charset="0"/>
                <a:cs typeface="Arial" panose="020B0604020202020204" pitchFamily="34" charset="0"/>
              </a:rPr>
              <a:t>Cholesterol </a:t>
            </a:r>
            <a:r>
              <a:rPr lang="en-US" sz="2100" u="sng" dirty="0">
                <a:latin typeface="Arial" panose="020B0604020202020204" pitchFamily="34" charset="0"/>
                <a:cs typeface="Arial" panose="020B0604020202020204" pitchFamily="34" charset="0"/>
              </a:rPr>
              <a:t>&lt;</a:t>
            </a:r>
            <a:r>
              <a:rPr lang="en-US" sz="2100" dirty="0">
                <a:latin typeface="Arial" panose="020B0604020202020204" pitchFamily="34" charset="0"/>
                <a:cs typeface="Arial" panose="020B0604020202020204" pitchFamily="34" charset="0"/>
              </a:rPr>
              <a:t>245</a:t>
            </a:r>
          </a:p>
          <a:p>
            <a:pPr lvl="2"/>
            <a:r>
              <a:rPr lang="en-US" sz="2100" dirty="0">
                <a:latin typeface="Arial" panose="020B0604020202020204" pitchFamily="34" charset="0"/>
                <a:cs typeface="Arial" panose="020B0604020202020204" pitchFamily="34" charset="0"/>
              </a:rPr>
              <a:t>Glucose </a:t>
            </a:r>
            <a:r>
              <a:rPr lang="en-US" sz="2100" u="sng" dirty="0">
                <a:latin typeface="Arial" panose="020B0604020202020204" pitchFamily="34" charset="0"/>
                <a:cs typeface="Arial" panose="020B0604020202020204" pitchFamily="34" charset="0"/>
              </a:rPr>
              <a:t>&lt;</a:t>
            </a:r>
            <a:r>
              <a:rPr lang="en-US" sz="2100" dirty="0">
                <a:latin typeface="Arial" panose="020B0604020202020204" pitchFamily="34" charset="0"/>
                <a:cs typeface="Arial" panose="020B0604020202020204" pitchFamily="34" charset="0"/>
              </a:rPr>
              <a:t>125</a:t>
            </a:r>
          </a:p>
          <a:p>
            <a:pPr lvl="2"/>
            <a:r>
              <a:rPr lang="en-US" sz="2100" dirty="0">
                <a:latin typeface="Arial" panose="020B0604020202020204" pitchFamily="34" charset="0"/>
                <a:cs typeface="Arial" panose="020B0604020202020204" pitchFamily="34" charset="0"/>
              </a:rPr>
              <a:t>Waist Circumference (report only) Men </a:t>
            </a:r>
            <a:r>
              <a:rPr lang="en-US" sz="2100" u="sng" dirty="0">
                <a:latin typeface="Arial" panose="020B0604020202020204" pitchFamily="34" charset="0"/>
                <a:cs typeface="Arial" panose="020B0604020202020204" pitchFamily="34" charset="0"/>
              </a:rPr>
              <a:t>&lt;</a:t>
            </a:r>
            <a:r>
              <a:rPr lang="en-US" sz="2100" dirty="0">
                <a:latin typeface="Arial" panose="020B0604020202020204" pitchFamily="34" charset="0"/>
                <a:cs typeface="Arial" panose="020B0604020202020204" pitchFamily="34" charset="0"/>
              </a:rPr>
              <a:t>40, </a:t>
            </a:r>
          </a:p>
          <a:p>
            <a:pPr lvl="2"/>
            <a:r>
              <a:rPr lang="en-US" sz="2100" dirty="0">
                <a:latin typeface="Arial" panose="020B0604020202020204" pitchFamily="34" charset="0"/>
                <a:cs typeface="Arial" panose="020B0604020202020204" pitchFamily="34" charset="0"/>
              </a:rPr>
              <a:t>Women </a:t>
            </a:r>
            <a:r>
              <a:rPr lang="en-US" sz="2100" u="sng" dirty="0">
                <a:latin typeface="Arial" panose="020B0604020202020204" pitchFamily="34" charset="0"/>
                <a:cs typeface="Arial" panose="020B0604020202020204" pitchFamily="34" charset="0"/>
              </a:rPr>
              <a:t>&lt;</a:t>
            </a:r>
            <a:r>
              <a:rPr lang="en-US" sz="2100" dirty="0">
                <a:latin typeface="Arial" panose="020B0604020202020204" pitchFamily="34" charset="0"/>
                <a:cs typeface="Arial" panose="020B0604020202020204" pitchFamily="34" charset="0"/>
              </a:rPr>
              <a:t>35</a:t>
            </a:r>
          </a:p>
          <a:p>
            <a:r>
              <a:rPr lang="en-US" sz="2100" dirty="0">
                <a:latin typeface="Arial" panose="020B0604020202020204" pitchFamily="34" charset="0"/>
                <a:cs typeface="Arial" panose="020B0604020202020204" pitchFamily="34" charset="0"/>
              </a:rPr>
              <a:t>Additional $500 deductible for non-compliance.</a:t>
            </a:r>
          </a:p>
          <a:p>
            <a:pPr lvl="1"/>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714500" y="5543550"/>
            <a:ext cx="5086350" cy="300082"/>
          </a:xfrm>
          <a:prstGeom prst="rect">
            <a:avLst/>
          </a:prstGeom>
          <a:noFill/>
        </p:spPr>
        <p:txBody>
          <a:bodyPr wrap="square" rtlCol="0">
            <a:spAutoFit/>
          </a:bodyPr>
          <a:lstStyle/>
          <a:p>
            <a:r>
              <a:rPr lang="en-US" sz="1350" dirty="0">
                <a:solidFill>
                  <a:prstClr val="black"/>
                </a:solidFill>
                <a:latin typeface="Times New Roman"/>
              </a:rPr>
              <a:t> </a:t>
            </a:r>
          </a:p>
        </p:txBody>
      </p:sp>
    </p:spTree>
    <p:extLst>
      <p:ext uri="{BB962C8B-B14F-4D97-AF65-F5344CB8AC3E}">
        <p14:creationId xmlns:p14="http://schemas.microsoft.com/office/powerpoint/2010/main" val="117039217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99617" y="152400"/>
            <a:ext cx="5186984" cy="6655545"/>
          </a:xfrm>
          <a:prstGeom prst="rect">
            <a:avLst/>
          </a:prstGeom>
        </p:spPr>
      </p:pic>
    </p:spTree>
    <p:extLst>
      <p:ext uri="{BB962C8B-B14F-4D97-AF65-F5344CB8AC3E}">
        <p14:creationId xmlns:p14="http://schemas.microsoft.com/office/powerpoint/2010/main" val="1696039425"/>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0382" y="532234"/>
            <a:ext cx="4685545" cy="6249566"/>
          </a:xfrm>
          <a:prstGeom prst="rect">
            <a:avLst/>
          </a:prstGeom>
        </p:spPr>
      </p:pic>
    </p:spTree>
    <p:extLst>
      <p:ext uri="{BB962C8B-B14F-4D97-AF65-F5344CB8AC3E}">
        <p14:creationId xmlns:p14="http://schemas.microsoft.com/office/powerpoint/2010/main" val="55342132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iSelectMD for PPB Members</a:t>
            </a:r>
          </a:p>
        </p:txBody>
      </p:sp>
      <p:sp>
        <p:nvSpPr>
          <p:cNvPr id="3" name="Content Placeholder 2"/>
          <p:cNvSpPr>
            <a:spLocks noGrp="1"/>
          </p:cNvSpPr>
          <p:nvPr>
            <p:ph idx="1"/>
          </p:nvPr>
        </p:nvSpPr>
        <p:spPr>
          <a:xfrm>
            <a:off x="609598" y="1546860"/>
            <a:ext cx="6758941" cy="4494503"/>
          </a:xfrm>
        </p:spPr>
        <p:txBody>
          <a:bodyPr>
            <a:normAutofit fontScale="92500" lnSpcReduction="20000"/>
          </a:bodyPr>
          <a:lstStyle/>
          <a:p>
            <a:r>
              <a:rPr lang="en-US" dirty="0"/>
              <a:t>PEIA signed a contract with iSelectMD to be the PEIA’s preferred telehealth provider for Active members and Non-Medicare members</a:t>
            </a:r>
          </a:p>
          <a:p>
            <a:r>
              <a:rPr lang="en-US" dirty="0"/>
              <a:t>Members with non-emergent health complaints can call iSelectMD and get a call back from a physician within 30 minutes </a:t>
            </a:r>
          </a:p>
          <a:p>
            <a:r>
              <a:rPr lang="en-US" dirty="0"/>
              <a:t>iSelectMD physicians treat many non-emergent conditions, including:</a:t>
            </a:r>
          </a:p>
          <a:p>
            <a:pPr lvl="1">
              <a:lnSpc>
                <a:spcPct val="110000"/>
              </a:lnSpc>
              <a:spcBef>
                <a:spcPts val="0"/>
              </a:spcBef>
            </a:pPr>
            <a:r>
              <a:rPr lang="en-US" dirty="0"/>
              <a:t>Sinus Infections</a:t>
            </a:r>
          </a:p>
          <a:p>
            <a:pPr lvl="1">
              <a:lnSpc>
                <a:spcPct val="110000"/>
              </a:lnSpc>
              <a:spcBef>
                <a:spcPts val="0"/>
              </a:spcBef>
            </a:pPr>
            <a:r>
              <a:rPr lang="en-US" dirty="0"/>
              <a:t>Bronchitis</a:t>
            </a:r>
          </a:p>
          <a:p>
            <a:pPr lvl="1">
              <a:lnSpc>
                <a:spcPct val="110000"/>
              </a:lnSpc>
              <a:spcBef>
                <a:spcPts val="0"/>
              </a:spcBef>
            </a:pPr>
            <a:r>
              <a:rPr lang="en-US" dirty="0"/>
              <a:t>Cold &amp; Flu</a:t>
            </a:r>
          </a:p>
          <a:p>
            <a:pPr lvl="1">
              <a:lnSpc>
                <a:spcPct val="110000"/>
              </a:lnSpc>
              <a:spcBef>
                <a:spcPts val="0"/>
              </a:spcBef>
            </a:pPr>
            <a:r>
              <a:rPr lang="en-US" dirty="0"/>
              <a:t>Ear Infections</a:t>
            </a:r>
          </a:p>
          <a:p>
            <a:pPr lvl="1">
              <a:lnSpc>
                <a:spcPct val="110000"/>
              </a:lnSpc>
              <a:spcBef>
                <a:spcPts val="0"/>
              </a:spcBef>
            </a:pPr>
            <a:r>
              <a:rPr lang="en-US" dirty="0"/>
              <a:t>Urinary Tract Infections</a:t>
            </a:r>
          </a:p>
          <a:p>
            <a:pPr lvl="1">
              <a:lnSpc>
                <a:spcPct val="110000"/>
              </a:lnSpc>
              <a:spcBef>
                <a:spcPts val="0"/>
              </a:spcBef>
            </a:pPr>
            <a:r>
              <a:rPr lang="en-US" dirty="0"/>
              <a:t>Gastroenteritis</a:t>
            </a:r>
          </a:p>
          <a:p>
            <a:pPr lvl="1">
              <a:lnSpc>
                <a:spcPct val="110000"/>
              </a:lnSpc>
              <a:spcBef>
                <a:spcPts val="0"/>
              </a:spcBef>
            </a:pPr>
            <a:r>
              <a:rPr lang="en-US" dirty="0"/>
              <a:t>Sore Throat</a:t>
            </a:r>
          </a:p>
          <a:p>
            <a:pPr lvl="1">
              <a:lnSpc>
                <a:spcPct val="110000"/>
              </a:lnSpc>
              <a:spcBef>
                <a:spcPts val="0"/>
              </a:spcBef>
            </a:pPr>
            <a:r>
              <a:rPr lang="en-US" dirty="0"/>
              <a:t>Pink Eye and much more</a:t>
            </a:r>
          </a:p>
          <a:p>
            <a:r>
              <a:rPr lang="en-US" dirty="0"/>
              <a:t>iSelectMD physicians can prescribe certain medicines, as needed</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816784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iSelectMD</a:t>
            </a:r>
            <a:endParaRPr lang="en-US" b="1" baseline="-25000" dirty="0">
              <a:solidFill>
                <a:srgbClr val="0070C0"/>
              </a:solidFill>
            </a:endParaRPr>
          </a:p>
        </p:txBody>
      </p:sp>
      <p:sp>
        <p:nvSpPr>
          <p:cNvPr id="3" name="Content Placeholder 2"/>
          <p:cNvSpPr>
            <a:spLocks noGrp="1"/>
          </p:cNvSpPr>
          <p:nvPr>
            <p:ph idx="1"/>
          </p:nvPr>
        </p:nvSpPr>
        <p:spPr>
          <a:xfrm>
            <a:off x="609598" y="1539240"/>
            <a:ext cx="6888482" cy="4831080"/>
          </a:xfrm>
        </p:spPr>
        <p:txBody>
          <a:bodyPr>
            <a:normAutofit fontScale="92500" lnSpcReduction="20000"/>
          </a:bodyPr>
          <a:lstStyle/>
          <a:p>
            <a:r>
              <a:rPr lang="en-US" dirty="0"/>
              <a:t>Services</a:t>
            </a:r>
          </a:p>
          <a:p>
            <a:pPr lvl="1"/>
            <a:r>
              <a:rPr lang="en-US" dirty="0"/>
              <a:t>For consultation with a Board Certified Physician call </a:t>
            </a:r>
          </a:p>
          <a:p>
            <a:pPr marL="457200" lvl="1" indent="0">
              <a:buNone/>
            </a:pPr>
            <a:r>
              <a:rPr lang="en-US" dirty="0"/>
              <a:t>     1-877-775-3006.</a:t>
            </a:r>
          </a:p>
          <a:p>
            <a:pPr lvl="1"/>
            <a:r>
              <a:rPr lang="en-US" dirty="0"/>
              <a:t>WV Code is:  WV144</a:t>
            </a:r>
          </a:p>
          <a:p>
            <a:pPr lvl="1"/>
            <a:r>
              <a:rPr lang="en-US" dirty="0"/>
              <a:t>iSelectMD is available anytime and anywhere</a:t>
            </a:r>
          </a:p>
          <a:p>
            <a:pPr lvl="1"/>
            <a:r>
              <a:rPr lang="en-US" dirty="0"/>
              <a:t>iSelectMD encourages everyone to have a primary care physician and does not replace an existing primary care physician.</a:t>
            </a:r>
          </a:p>
          <a:p>
            <a:pPr lvl="1"/>
            <a:r>
              <a:rPr lang="en-US" dirty="0"/>
              <a:t>iSelectMD requires a Medical History Disclosure to be completed prior to the first consultation. This may be completed online at www.iselectmd.com or by calling customer care at 1-877-775-3006 x3.</a:t>
            </a:r>
          </a:p>
          <a:p>
            <a:pPr lvl="1"/>
            <a:r>
              <a:rPr lang="en-US" dirty="0"/>
              <a:t>Depending on time of day or call volume, iSelectMD physicians dedicate themselves to return calls within 30 minutes from the time they receive the request.</a:t>
            </a:r>
          </a:p>
          <a:p>
            <a:r>
              <a:rPr lang="en-US" dirty="0"/>
              <a:t>Prescriptions</a:t>
            </a:r>
          </a:p>
          <a:p>
            <a:pPr lvl="1"/>
            <a:r>
              <a:rPr lang="en-US" dirty="0"/>
              <a:t>iSelectMD physicians reserve the right to write prescriptions when deemed appropriate and do not prescribe DEA controlled substances or certain other drugs that may be harmful due to potential abuse.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99963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PEIA partners with </a:t>
            </a:r>
            <a:r>
              <a:rPr lang="en-US" b="1" dirty="0" err="1">
                <a:solidFill>
                  <a:srgbClr val="0070C0"/>
                </a:solidFill>
              </a:rPr>
              <a:t>iSelectMD</a:t>
            </a:r>
            <a:endParaRPr lang="en-US" dirty="0"/>
          </a:p>
        </p:txBody>
      </p:sp>
      <p:sp>
        <p:nvSpPr>
          <p:cNvPr id="3" name="Content Placeholder 2"/>
          <p:cNvSpPr>
            <a:spLocks noGrp="1"/>
          </p:cNvSpPr>
          <p:nvPr>
            <p:ph idx="1"/>
          </p:nvPr>
        </p:nvSpPr>
        <p:spPr/>
        <p:txBody>
          <a:bodyPr>
            <a:normAutofit/>
          </a:bodyPr>
          <a:lstStyle/>
          <a:p>
            <a:r>
              <a:rPr lang="en-US" dirty="0"/>
              <a:t> </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Rectangle 4"/>
          <p:cNvSpPr/>
          <p:nvPr/>
        </p:nvSpPr>
        <p:spPr>
          <a:xfrm>
            <a:off x="739083" y="1670452"/>
            <a:ext cx="6088743" cy="4247317"/>
          </a:xfrm>
          <a:prstGeom prst="rect">
            <a:avLst/>
          </a:prstGeom>
        </p:spPr>
        <p:txBody>
          <a:bodyPr wrap="square">
            <a:spAutoFit/>
          </a:bodyPr>
          <a:lstStyle/>
          <a:p>
            <a:r>
              <a:rPr lang="en-US" dirty="0"/>
              <a:t>With just one simple phone call, members are connected to state-licensed, board-certified physicians who are ready to resolve non-emergency health issues 24 hours a day for a $40 copay.  iSelectMD physicians will take the time to listen and consult with you to recommend a treatment plan and, when appropriate, prescribe medication.</a:t>
            </a:r>
          </a:p>
          <a:p>
            <a:r>
              <a:rPr lang="en-US" dirty="0"/>
              <a:t> </a:t>
            </a:r>
          </a:p>
          <a:p>
            <a:r>
              <a:rPr lang="en-US" dirty="0"/>
              <a:t>iSelectMD is for PEIA PPB Plan Non-Medicare and/or Active members only.</a:t>
            </a:r>
          </a:p>
          <a:p>
            <a:br>
              <a:rPr lang="en-US" dirty="0"/>
            </a:br>
            <a:r>
              <a:rPr lang="en-US" b="1" dirty="0"/>
              <a:t>Contact Information</a:t>
            </a:r>
          </a:p>
          <a:p>
            <a:r>
              <a:rPr lang="en-US" dirty="0"/>
              <a:t>To learn more, visit iSelectMD.com or call 1-877-775-3006.</a:t>
            </a:r>
            <a:br>
              <a:rPr lang="en-US" dirty="0"/>
            </a:br>
            <a:endParaRPr lang="en-US" dirty="0"/>
          </a:p>
        </p:txBody>
      </p:sp>
    </p:spTree>
    <p:extLst>
      <p:ext uri="{BB962C8B-B14F-4D97-AF65-F5344CB8AC3E}">
        <p14:creationId xmlns:p14="http://schemas.microsoft.com/office/powerpoint/2010/main" val="116789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70C0"/>
                </a:solidFill>
              </a:rPr>
              <a:t>Rx Savings Solutions</a:t>
            </a:r>
          </a:p>
        </p:txBody>
      </p:sp>
      <p:sp>
        <p:nvSpPr>
          <p:cNvPr id="3" name="Content Placeholder 2"/>
          <p:cNvSpPr>
            <a:spLocks noGrp="1"/>
          </p:cNvSpPr>
          <p:nvPr>
            <p:ph idx="1"/>
          </p:nvPr>
        </p:nvSpPr>
        <p:spPr/>
        <p:txBody>
          <a:bodyPr>
            <a:normAutofit/>
          </a:bodyPr>
          <a:lstStyle/>
          <a:p>
            <a:r>
              <a:rPr lang="en-US" sz="2400" dirty="0"/>
              <a:t>New service is available April 1, 2017</a:t>
            </a:r>
          </a:p>
          <a:p>
            <a:r>
              <a:rPr lang="en-US" sz="2400" dirty="0"/>
              <a:t>Website that members can use to save money on prescriptions</a:t>
            </a:r>
          </a:p>
          <a:p>
            <a:r>
              <a:rPr lang="en-US" sz="2400" dirty="0"/>
              <a:t>Rx Savings Solutions tracks prescription prices by pharmacy, and can let members know when they can save money by choosing a different pharmacy.</a:t>
            </a:r>
          </a:p>
          <a:p>
            <a:r>
              <a:rPr lang="en-US" sz="2400" dirty="0"/>
              <a:t>The software analyzes data to find lower cost alternative drugs that could save the member money</a:t>
            </a:r>
            <a:r>
              <a:rPr lang="en-US" dirty="0"/>
              <a: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096113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70C0"/>
                </a:solidFill>
              </a:rPr>
              <a:t>Rx Savings Solutions is…</a:t>
            </a:r>
          </a:p>
        </p:txBody>
      </p:sp>
      <p:sp>
        <p:nvSpPr>
          <p:cNvPr id="3" name="Content Placeholder 2"/>
          <p:cNvSpPr>
            <a:spLocks noGrp="1"/>
          </p:cNvSpPr>
          <p:nvPr>
            <p:ph idx="1"/>
          </p:nvPr>
        </p:nvSpPr>
        <p:spPr/>
        <p:txBody>
          <a:bodyPr>
            <a:normAutofit/>
          </a:bodyPr>
          <a:lstStyle/>
          <a:p>
            <a:pPr>
              <a:spcBef>
                <a:spcPts val="600"/>
              </a:spcBef>
            </a:pPr>
            <a:r>
              <a:rPr lang="en-US" b="1" dirty="0"/>
              <a:t>Easy</a:t>
            </a:r>
          </a:p>
          <a:p>
            <a:pPr lvl="1">
              <a:spcBef>
                <a:spcPts val="600"/>
              </a:spcBef>
            </a:pPr>
            <a:r>
              <a:rPr lang="en-US" dirty="0"/>
              <a:t>Clear cost comparisons</a:t>
            </a:r>
          </a:p>
          <a:p>
            <a:pPr lvl="1">
              <a:spcBef>
                <a:spcPts val="600"/>
              </a:spcBef>
            </a:pPr>
            <a:r>
              <a:rPr lang="en-US" dirty="0"/>
              <a:t>Basic healthcare terms</a:t>
            </a:r>
          </a:p>
          <a:p>
            <a:pPr lvl="1">
              <a:spcBef>
                <a:spcPts val="600"/>
              </a:spcBef>
            </a:pPr>
            <a:r>
              <a:rPr lang="en-US" dirty="0"/>
              <a:t>Phone, email or text notifications</a:t>
            </a:r>
          </a:p>
          <a:p>
            <a:pPr lvl="1">
              <a:spcBef>
                <a:spcPts val="600"/>
              </a:spcBef>
            </a:pPr>
            <a:r>
              <a:rPr lang="en-US" dirty="0"/>
              <a:t>Certified pharmacy tech support</a:t>
            </a:r>
          </a:p>
          <a:p>
            <a:pPr>
              <a:spcBef>
                <a:spcPts val="600"/>
              </a:spcBef>
            </a:pPr>
            <a:r>
              <a:rPr lang="en-US" b="1" dirty="0"/>
              <a:t>Safe</a:t>
            </a:r>
          </a:p>
          <a:p>
            <a:pPr lvl="1">
              <a:spcBef>
                <a:spcPts val="600"/>
              </a:spcBef>
            </a:pPr>
            <a:r>
              <a:rPr lang="en-US" dirty="0"/>
              <a:t>Pharmacist designed and validated</a:t>
            </a:r>
          </a:p>
          <a:p>
            <a:pPr lvl="1">
              <a:spcBef>
                <a:spcPts val="600"/>
              </a:spcBef>
            </a:pPr>
            <a:r>
              <a:rPr lang="en-US" dirty="0"/>
              <a:t>Clinically trustworthy</a:t>
            </a:r>
          </a:p>
          <a:p>
            <a:pPr lvl="1">
              <a:spcBef>
                <a:spcPts val="600"/>
              </a:spcBef>
            </a:pPr>
            <a:r>
              <a:rPr lang="en-US" dirty="0"/>
              <a:t>HIPAA-compliant</a:t>
            </a:r>
          </a:p>
          <a:p>
            <a:pPr lvl="1">
              <a:spcBef>
                <a:spcPts val="600"/>
              </a:spcBef>
            </a:pPr>
            <a:r>
              <a:rPr lang="en-US" dirty="0"/>
              <a:t>Drug interaction awareness</a:t>
            </a:r>
          </a:p>
          <a:p>
            <a:r>
              <a:rPr lang="en-US" dirty="0"/>
              <a:t>This service is available to members in PEIA PPB Plans A, B, C and D and  the Special Medicare Plan.</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17265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944914"/>
          </a:xfrm>
        </p:spPr>
        <p:txBody>
          <a:bodyPr>
            <a:normAutofit fontScale="90000"/>
          </a:bodyPr>
          <a:lstStyle/>
          <a:p>
            <a:r>
              <a:rPr lang="en-US" b="1" dirty="0">
                <a:solidFill>
                  <a:srgbClr val="0070C0"/>
                </a:solidFill>
              </a:rPr>
              <a:t>Medical Benefit Changes</a:t>
            </a:r>
            <a:br>
              <a:rPr lang="en-US" dirty="0">
                <a:solidFill>
                  <a:srgbClr val="0070C0"/>
                </a:solidFill>
              </a:rPr>
            </a:br>
            <a:r>
              <a:rPr lang="en-US" b="1" dirty="0">
                <a:solidFill>
                  <a:srgbClr val="0070C0"/>
                </a:solidFill>
                <a:cs typeface="Aharoni" panose="02010803020104030203" pitchFamily="2" charset="-79"/>
              </a:rPr>
              <a:t>Active State Employees </a:t>
            </a:r>
            <a:br>
              <a:rPr lang="en-US" b="1" dirty="0">
                <a:solidFill>
                  <a:srgbClr val="0070C0"/>
                </a:solidFill>
                <a:cs typeface="Aharoni" panose="02010803020104030203" pitchFamily="2" charset="-79"/>
              </a:rPr>
            </a:br>
            <a:r>
              <a:rPr lang="en-US" b="1" dirty="0">
                <a:solidFill>
                  <a:srgbClr val="0070C0"/>
                </a:solidFill>
                <a:cs typeface="Aharoni" panose="02010803020104030203" pitchFamily="2" charset="-79"/>
              </a:rPr>
              <a:t>and Non-State Employees and Non-Medicare Retirees.</a:t>
            </a:r>
            <a:endParaRPr lang="en-US" dirty="0">
              <a:solidFill>
                <a:srgbClr val="0070C0"/>
              </a:solidFill>
            </a:endParaRPr>
          </a:p>
        </p:txBody>
      </p:sp>
      <p:sp>
        <p:nvSpPr>
          <p:cNvPr id="3" name="Content Placeholder 2"/>
          <p:cNvSpPr>
            <a:spLocks noGrp="1"/>
          </p:cNvSpPr>
          <p:nvPr>
            <p:ph idx="1"/>
          </p:nvPr>
        </p:nvSpPr>
        <p:spPr>
          <a:xfrm>
            <a:off x="609599" y="2745743"/>
            <a:ext cx="6850381" cy="2551974"/>
          </a:xfrm>
        </p:spPr>
        <p:txBody>
          <a:bodyPr>
            <a:noAutofit/>
          </a:bodyPr>
          <a:lstStyle/>
          <a:p>
            <a:pPr lvl="0"/>
            <a:r>
              <a:rPr lang="en-US" sz="2400" dirty="0"/>
              <a:t>Increase the number of outpatient procedures subject to Facility Fee Limits.  If the member chooses an out-of-state facility that charges more than the PEIA facility fee limit, the member will be responsible for the difference between PEIA’s payment and the facility’s charge. </a:t>
            </a:r>
          </a:p>
          <a:p>
            <a:pPr lvl="0"/>
            <a:r>
              <a:rPr lang="en-US" sz="2400" dirty="0"/>
              <a:t>This will include bordering Counties.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40854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66057"/>
            <a:ext cx="6347713" cy="716280"/>
          </a:xfrm>
        </p:spPr>
        <p:txBody>
          <a:bodyPr/>
          <a:lstStyle/>
          <a:p>
            <a:r>
              <a:rPr lang="en-US" b="1" dirty="0">
                <a:solidFill>
                  <a:srgbClr val="0070C0"/>
                </a:solidFill>
              </a:rPr>
              <a:t>OE Training</a:t>
            </a:r>
          </a:p>
        </p:txBody>
      </p:sp>
      <p:sp>
        <p:nvSpPr>
          <p:cNvPr id="3" name="Content Placeholder 2"/>
          <p:cNvSpPr>
            <a:spLocks noGrp="1"/>
          </p:cNvSpPr>
          <p:nvPr>
            <p:ph idx="1"/>
          </p:nvPr>
        </p:nvSpPr>
        <p:spPr>
          <a:xfrm>
            <a:off x="609599" y="1372692"/>
            <a:ext cx="6347714" cy="4494503"/>
          </a:xfrm>
        </p:spPr>
        <p:txBody>
          <a:bodyPr>
            <a:noAutofit/>
          </a:bodyPr>
          <a:lstStyle/>
          <a:p>
            <a:r>
              <a:rPr lang="en-US" sz="2400" dirty="0"/>
              <a:t>Non-State Changes for PY 2018</a:t>
            </a:r>
          </a:p>
          <a:p>
            <a:r>
              <a:rPr lang="en-US" sz="2400" dirty="0"/>
              <a:t>State, (BOE and University are considered state for this training) Changes for PY 2018</a:t>
            </a:r>
          </a:p>
          <a:p>
            <a:r>
              <a:rPr lang="en-US" sz="2400" dirty="0"/>
              <a:t>Non-Medicare Retiree Changes for PY 2018</a:t>
            </a:r>
          </a:p>
          <a:p>
            <a:r>
              <a:rPr lang="en-US" sz="2400" dirty="0"/>
              <a:t>Healthy Tomorrows</a:t>
            </a:r>
          </a:p>
          <a:p>
            <a:r>
              <a:rPr lang="en-US" sz="2400" dirty="0"/>
              <a:t>iSelectMD</a:t>
            </a:r>
          </a:p>
          <a:p>
            <a:r>
              <a:rPr lang="en-US" sz="2400" dirty="0"/>
              <a:t>Prescription Changes for PY 2018</a:t>
            </a:r>
          </a:p>
          <a:p>
            <a:r>
              <a:rPr lang="en-US" sz="2400" dirty="0"/>
              <a:t>Rx Savings</a:t>
            </a:r>
          </a:p>
          <a:p>
            <a:r>
              <a:rPr lang="en-US" sz="2400" dirty="0"/>
              <a:t>Facility Fee Limit Changes for PY 2018</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82699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35" y="1638114"/>
            <a:ext cx="6494155" cy="498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63157" y="123379"/>
            <a:ext cx="6347713" cy="716280"/>
          </a:xfrm>
        </p:spPr>
        <p:txBody>
          <a:bodyPr>
            <a:normAutofit fontScale="90000"/>
          </a:bodyPr>
          <a:lstStyle/>
          <a:p>
            <a:r>
              <a:rPr lang="en-US" b="1" dirty="0">
                <a:solidFill>
                  <a:srgbClr val="0070C0"/>
                </a:solidFill>
                <a:latin typeface="Arial" panose="020B0604020202020204" pitchFamily="34" charset="0"/>
                <a:cs typeface="Arial" panose="020B0604020202020204" pitchFamily="34" charset="0"/>
              </a:rPr>
              <a:t> Increase the number of outpatient procedures subject to maximum facility fees</a:t>
            </a:r>
            <a:endParaRPr lang="en-US" b="1" dirty="0">
              <a:solidFill>
                <a:srgbClr val="0070C0"/>
              </a:solidFill>
            </a:endParaRPr>
          </a:p>
        </p:txBody>
      </p:sp>
      <p:sp>
        <p:nvSpPr>
          <p:cNvPr id="4" name="Slide Number Placeholder 3"/>
          <p:cNvSpPr>
            <a:spLocks noGrp="1"/>
          </p:cNvSpPr>
          <p:nvPr>
            <p:ph type="sldNum" sz="quarter" idx="12"/>
          </p:nvPr>
        </p:nvSpPr>
        <p:spPr/>
        <p:txBody>
          <a:bodyPr/>
          <a:lstStyle/>
          <a:p>
            <a:fld id="{187100E8-90C1-48C2-9227-969F262F18AE}" type="slidenum">
              <a:rPr lang="en-US" smtClean="0"/>
              <a:pPr/>
              <a:t>20</a:t>
            </a:fld>
            <a:endParaRPr lang="en-US" dirty="0"/>
          </a:p>
        </p:txBody>
      </p:sp>
    </p:spTree>
    <p:extLst>
      <p:ext uri="{BB962C8B-B14F-4D97-AF65-F5344CB8AC3E}">
        <p14:creationId xmlns:p14="http://schemas.microsoft.com/office/powerpoint/2010/main" val="2838890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1318"/>
            <a:ext cx="6189110" cy="608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87100E8-90C1-48C2-9227-969F262F18AE}" type="slidenum">
              <a:rPr lang="en-US" smtClean="0"/>
              <a:pPr/>
              <a:t>21</a:t>
            </a:fld>
            <a:endParaRPr lang="en-US" dirty="0"/>
          </a:p>
        </p:txBody>
      </p:sp>
    </p:spTree>
    <p:extLst>
      <p:ext uri="{BB962C8B-B14F-4D97-AF65-F5344CB8AC3E}">
        <p14:creationId xmlns:p14="http://schemas.microsoft.com/office/powerpoint/2010/main" val="50313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Benefit Fairs PY 2018</a:t>
            </a:r>
          </a:p>
        </p:txBody>
      </p:sp>
      <p:graphicFrame>
        <p:nvGraphicFramePr>
          <p:cNvPr id="5" name="Content Placeholder 4"/>
          <p:cNvGraphicFramePr>
            <a:graphicFrameLocks noGrp="1"/>
          </p:cNvGraphicFramePr>
          <p:nvPr>
            <p:ph idx="1"/>
          </p:nvPr>
        </p:nvGraphicFramePr>
        <p:xfrm>
          <a:off x="1516856" y="2229167"/>
          <a:ext cx="4533900" cy="3129915"/>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989503954"/>
                    </a:ext>
                  </a:extLst>
                </a:gridCol>
                <a:gridCol w="558800">
                  <a:extLst>
                    <a:ext uri="{9D8B030D-6E8A-4147-A177-3AD203B41FA5}">
                      <a16:colId xmlns:a16="http://schemas.microsoft.com/office/drawing/2014/main" val="1419362842"/>
                    </a:ext>
                  </a:extLst>
                </a:gridCol>
                <a:gridCol w="508000">
                  <a:extLst>
                    <a:ext uri="{9D8B030D-6E8A-4147-A177-3AD203B41FA5}">
                      <a16:colId xmlns:a16="http://schemas.microsoft.com/office/drawing/2014/main" val="3149292895"/>
                    </a:ext>
                  </a:extLst>
                </a:gridCol>
                <a:gridCol w="1206500">
                  <a:extLst>
                    <a:ext uri="{9D8B030D-6E8A-4147-A177-3AD203B41FA5}">
                      <a16:colId xmlns:a16="http://schemas.microsoft.com/office/drawing/2014/main" val="3483090403"/>
                    </a:ext>
                  </a:extLst>
                </a:gridCol>
                <a:gridCol w="1524000">
                  <a:extLst>
                    <a:ext uri="{9D8B030D-6E8A-4147-A177-3AD203B41FA5}">
                      <a16:colId xmlns:a16="http://schemas.microsoft.com/office/drawing/2014/main" val="577468299"/>
                    </a:ext>
                  </a:extLst>
                </a:gridCol>
              </a:tblGrid>
              <a:tr h="175260">
                <a:tc>
                  <a:txBody>
                    <a:bodyPr/>
                    <a:lstStyle/>
                    <a:p>
                      <a:pPr algn="l" fontAlgn="b"/>
                      <a:r>
                        <a:rPr lang="en-US" sz="1100" u="none" strike="noStrike">
                          <a:effectLst/>
                        </a:rPr>
                        <a:t>Date</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Time</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Seating</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City</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Location</a:t>
                      </a:r>
                      <a:endParaRPr lang="en-US" sz="1100" b="0" i="0" u="none" strike="noStrike">
                        <a:solidFill>
                          <a:srgbClr val="000000"/>
                        </a:solidFill>
                        <a:effectLst/>
                        <a:latin typeface="Calibri" panose="020F0502020204030204"/>
                      </a:endParaRPr>
                    </a:p>
                  </a:txBody>
                  <a:tcPr marL="7620" marR="7620" marT="7620" marB="0" anchor="b"/>
                </a:tc>
                <a:extLst>
                  <a:ext uri="{0D108BD9-81ED-4DB2-BD59-A6C34878D82A}">
                    <a16:rowId xmlns:a16="http://schemas.microsoft.com/office/drawing/2014/main" val="3725848274"/>
                  </a:ext>
                </a:extLst>
              </a:tr>
              <a:tr h="175260">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extLst>
                  <a:ext uri="{0D108BD9-81ED-4DB2-BD59-A6C34878D82A}">
                    <a16:rowId xmlns:a16="http://schemas.microsoft.com/office/drawing/2014/main" val="3928687749"/>
                  </a:ext>
                </a:extLst>
              </a:tr>
              <a:tr h="289560">
                <a:tc>
                  <a:txBody>
                    <a:bodyPr/>
                    <a:lstStyle/>
                    <a:p>
                      <a:pPr algn="r" fontAlgn="b"/>
                      <a:r>
                        <a:rPr lang="en-US" sz="1100" u="none" strike="noStrike">
                          <a:effectLst/>
                        </a:rPr>
                        <a:t>4/5/2017</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3-7pm</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Morgantown</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nn-NO" sz="1100" u="none" strike="noStrike">
                          <a:effectLst/>
                        </a:rPr>
                        <a:t>Ramada Inn 20 Scott Ave</a:t>
                      </a:r>
                      <a:endParaRPr lang="nn-NO" sz="1100" b="0" i="0" u="none" strike="noStrike">
                        <a:solidFill>
                          <a:srgbClr val="000000"/>
                        </a:solidFill>
                        <a:effectLst/>
                        <a:latin typeface="Calibri" panose="020F0502020204030204"/>
                      </a:endParaRPr>
                    </a:p>
                  </a:txBody>
                  <a:tcPr marL="7620" marR="7620" marT="7620" marB="0" anchor="b"/>
                </a:tc>
                <a:extLst>
                  <a:ext uri="{0D108BD9-81ED-4DB2-BD59-A6C34878D82A}">
                    <a16:rowId xmlns:a16="http://schemas.microsoft.com/office/drawing/2014/main" val="4098111330"/>
                  </a:ext>
                </a:extLst>
              </a:tr>
              <a:tr h="373380">
                <a:tc>
                  <a:txBody>
                    <a:bodyPr/>
                    <a:lstStyle/>
                    <a:p>
                      <a:pPr algn="r" fontAlgn="b"/>
                      <a:r>
                        <a:rPr lang="en-US" sz="1100" u="none" strike="noStrike">
                          <a:effectLst/>
                        </a:rPr>
                        <a:t>4/6/2017</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3-7pm</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Martinsburg</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Holiday Inn </a:t>
                      </a:r>
                      <a:br>
                        <a:rPr lang="en-US" sz="1100" u="none" strike="noStrike">
                          <a:effectLst/>
                        </a:rPr>
                      </a:br>
                      <a:r>
                        <a:rPr lang="en-US" sz="1100" u="none" strike="noStrike">
                          <a:effectLst/>
                        </a:rPr>
                        <a:t>301 Foxcroft Ave.</a:t>
                      </a:r>
                      <a:endParaRPr lang="en-US" sz="1100" b="0" i="0" u="none" strike="noStrike">
                        <a:solidFill>
                          <a:srgbClr val="000000"/>
                        </a:solidFill>
                        <a:effectLst/>
                        <a:latin typeface="Calibri" panose="020F0502020204030204"/>
                      </a:endParaRPr>
                    </a:p>
                  </a:txBody>
                  <a:tcPr marL="7620" marR="7620" marT="7620" marB="0" anchor="b"/>
                </a:tc>
                <a:extLst>
                  <a:ext uri="{0D108BD9-81ED-4DB2-BD59-A6C34878D82A}">
                    <a16:rowId xmlns:a16="http://schemas.microsoft.com/office/drawing/2014/main" val="1574157008"/>
                  </a:ext>
                </a:extLst>
              </a:tr>
              <a:tr h="373380">
                <a:tc>
                  <a:txBody>
                    <a:bodyPr/>
                    <a:lstStyle/>
                    <a:p>
                      <a:pPr algn="r" fontAlgn="b"/>
                      <a:r>
                        <a:rPr lang="en-US" sz="1100" u="none" strike="noStrike">
                          <a:effectLst/>
                        </a:rPr>
                        <a:t>4/11/2017</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3-6PM</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Charleston</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Holiday Inn Express</a:t>
                      </a:r>
                      <a:br>
                        <a:rPr lang="en-US" sz="1100" u="none" strike="noStrike">
                          <a:effectLst/>
                        </a:rPr>
                      </a:br>
                      <a:r>
                        <a:rPr lang="en-US" sz="1100" u="none" strike="noStrike">
                          <a:effectLst/>
                        </a:rPr>
                        <a:t>100 Civic Center Dr.</a:t>
                      </a:r>
                      <a:endParaRPr lang="en-US" sz="1100" b="0" i="0" u="none" strike="noStrike">
                        <a:solidFill>
                          <a:srgbClr val="000000"/>
                        </a:solidFill>
                        <a:effectLst/>
                        <a:latin typeface="Calibri" panose="020F0502020204030204"/>
                      </a:endParaRPr>
                    </a:p>
                  </a:txBody>
                  <a:tcPr marL="7620" marR="7620" marT="7620" marB="0" anchor="b"/>
                </a:tc>
                <a:extLst>
                  <a:ext uri="{0D108BD9-81ED-4DB2-BD59-A6C34878D82A}">
                    <a16:rowId xmlns:a16="http://schemas.microsoft.com/office/drawing/2014/main" val="3082896300"/>
                  </a:ext>
                </a:extLst>
              </a:tr>
              <a:tr h="373380">
                <a:tc>
                  <a:txBody>
                    <a:bodyPr/>
                    <a:lstStyle/>
                    <a:p>
                      <a:pPr algn="r" fontAlgn="b"/>
                      <a:r>
                        <a:rPr lang="en-US" sz="1100" u="none" strike="noStrike">
                          <a:effectLst/>
                        </a:rPr>
                        <a:t>4/12/2017</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3-7pm</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Beckley</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Tamarack</a:t>
                      </a:r>
                      <a:br>
                        <a:rPr lang="en-US" sz="1100" u="none" strike="noStrike">
                          <a:effectLst/>
                        </a:rPr>
                      </a:br>
                      <a:r>
                        <a:rPr lang="en-US" sz="1100" u="none" strike="noStrike">
                          <a:effectLst/>
                        </a:rPr>
                        <a:t>1 Tamarack Park</a:t>
                      </a:r>
                      <a:endParaRPr lang="en-US" sz="1100" b="0" i="0" u="none" strike="noStrike">
                        <a:solidFill>
                          <a:srgbClr val="000000"/>
                        </a:solidFill>
                        <a:effectLst/>
                        <a:latin typeface="Calibri" panose="020F0502020204030204"/>
                      </a:endParaRPr>
                    </a:p>
                  </a:txBody>
                  <a:tcPr marL="7620" marR="7620" marT="7620" marB="0" anchor="b"/>
                </a:tc>
                <a:extLst>
                  <a:ext uri="{0D108BD9-81ED-4DB2-BD59-A6C34878D82A}">
                    <a16:rowId xmlns:a16="http://schemas.microsoft.com/office/drawing/2014/main" val="3066421884"/>
                  </a:ext>
                </a:extLst>
              </a:tr>
              <a:tr h="523875">
                <a:tc>
                  <a:txBody>
                    <a:bodyPr/>
                    <a:lstStyle/>
                    <a:p>
                      <a:pPr algn="r" fontAlgn="b"/>
                      <a:r>
                        <a:rPr lang="en-US" sz="1100" u="none" strike="noStrike">
                          <a:effectLst/>
                        </a:rPr>
                        <a:t>4/13/2017</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3-7pm</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Huntington</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ctr"/>
                      <a:r>
                        <a:rPr lang="en-US" sz="1000" u="none" strike="noStrike">
                          <a:effectLst/>
                        </a:rPr>
                        <a:t>Holiday Inn</a:t>
                      </a:r>
                      <a:br>
                        <a:rPr lang="en-US" sz="1000" u="none" strike="noStrike">
                          <a:effectLst/>
                        </a:rPr>
                      </a:br>
                      <a:r>
                        <a:rPr lang="en-US" sz="1000" u="none" strike="noStrike">
                          <a:effectLst/>
                        </a:rPr>
                        <a:t>800 3rd Ave</a:t>
                      </a:r>
                      <a:endParaRPr lang="en-US" sz="10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684215603"/>
                  </a:ext>
                </a:extLst>
              </a:tr>
              <a:tr h="419100">
                <a:tc>
                  <a:txBody>
                    <a:bodyPr/>
                    <a:lstStyle/>
                    <a:p>
                      <a:pPr algn="r" fontAlgn="b"/>
                      <a:r>
                        <a:rPr lang="en-US" sz="1100" u="none" strike="noStrike">
                          <a:effectLst/>
                        </a:rPr>
                        <a:t>4/18/2017</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3-7pm</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Parkersburg</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Comfort Suites</a:t>
                      </a:r>
                      <a:br>
                        <a:rPr lang="en-US" sz="1100" u="none" strike="noStrike">
                          <a:effectLst/>
                        </a:rPr>
                      </a:br>
                      <a:r>
                        <a:rPr lang="en-US" sz="1100" u="none" strike="noStrike">
                          <a:effectLst/>
                        </a:rPr>
                        <a:t> 167 Elizabeth Pike</a:t>
                      </a:r>
                      <a:endParaRPr lang="en-US" sz="1100" b="0" i="0" u="none" strike="noStrike">
                        <a:solidFill>
                          <a:srgbClr val="000000"/>
                        </a:solidFill>
                        <a:effectLst/>
                        <a:latin typeface="Calibri" panose="020F0502020204030204"/>
                      </a:endParaRPr>
                    </a:p>
                  </a:txBody>
                  <a:tcPr marL="7620" marR="7620" marT="7620" marB="0" anchor="b"/>
                </a:tc>
                <a:extLst>
                  <a:ext uri="{0D108BD9-81ED-4DB2-BD59-A6C34878D82A}">
                    <a16:rowId xmlns:a16="http://schemas.microsoft.com/office/drawing/2014/main" val="1773979034"/>
                  </a:ext>
                </a:extLst>
              </a:tr>
              <a:tr h="373380">
                <a:tc>
                  <a:txBody>
                    <a:bodyPr/>
                    <a:lstStyle/>
                    <a:p>
                      <a:pPr algn="r" fontAlgn="b"/>
                      <a:r>
                        <a:rPr lang="en-US" sz="1100" u="none" strike="noStrike">
                          <a:effectLst/>
                        </a:rPr>
                        <a:t>4/19/2017</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3-7pm</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a:effectLst/>
                        </a:rPr>
                        <a:t>Wheeling</a:t>
                      </a:r>
                      <a:endParaRPr lang="en-US" sz="1100" b="0" i="0" u="none" strike="noStrike">
                        <a:solidFill>
                          <a:srgbClr val="000000"/>
                        </a:solidFill>
                        <a:effectLst/>
                        <a:latin typeface="Calibri" panose="020F0502020204030204"/>
                      </a:endParaRPr>
                    </a:p>
                  </a:txBody>
                  <a:tcPr marL="7620" marR="7620" marT="7620" marB="0" anchor="b"/>
                </a:tc>
                <a:tc>
                  <a:txBody>
                    <a:bodyPr/>
                    <a:lstStyle/>
                    <a:p>
                      <a:pPr algn="l" fontAlgn="b"/>
                      <a:r>
                        <a:rPr lang="en-US" sz="1100" u="none" strike="noStrike" dirty="0">
                          <a:effectLst/>
                        </a:rPr>
                        <a:t>WV Northern </a:t>
                      </a:r>
                      <a:br>
                        <a:rPr lang="en-US" sz="1100" u="none" strike="noStrike" dirty="0">
                          <a:effectLst/>
                        </a:rPr>
                      </a:br>
                      <a:r>
                        <a:rPr lang="en-US" sz="1100" u="none" strike="noStrike" dirty="0">
                          <a:effectLst/>
                        </a:rPr>
                        <a:t>Community College</a:t>
                      </a:r>
                      <a:endParaRPr lang="en-US" sz="1100" b="0" i="0" u="none" strike="noStrike" dirty="0">
                        <a:solidFill>
                          <a:srgbClr val="000000"/>
                        </a:solidFill>
                        <a:effectLst/>
                        <a:latin typeface="Calibri" panose="020F0502020204030204"/>
                      </a:endParaRPr>
                    </a:p>
                  </a:txBody>
                  <a:tcPr marL="7620" marR="7620" marT="7620" marB="0" anchor="b"/>
                </a:tc>
                <a:extLst>
                  <a:ext uri="{0D108BD9-81ED-4DB2-BD59-A6C34878D82A}">
                    <a16:rowId xmlns:a16="http://schemas.microsoft.com/office/drawing/2014/main" val="1405907873"/>
                  </a:ext>
                </a:extLst>
              </a:tr>
            </a:tbl>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632488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5833" t="13096" r="3333" b="16184"/>
          <a:stretch/>
        </p:blipFill>
        <p:spPr>
          <a:xfrm>
            <a:off x="0" y="0"/>
            <a:ext cx="9139990" cy="6858000"/>
          </a:xfrm>
        </p:spPr>
      </p:pic>
    </p:spTree>
    <p:extLst>
      <p:ext uri="{BB962C8B-B14F-4D97-AF65-F5344CB8AC3E}">
        <p14:creationId xmlns:p14="http://schemas.microsoft.com/office/powerpoint/2010/main" val="373086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1667" t="5239" r="834" b="35827"/>
          <a:stretch/>
        </p:blipFill>
        <p:spPr>
          <a:xfrm>
            <a:off x="-457200" y="0"/>
            <a:ext cx="9829800" cy="6858000"/>
          </a:xfrm>
        </p:spPr>
      </p:pic>
    </p:spTree>
    <p:extLst>
      <p:ext uri="{BB962C8B-B14F-4D97-AF65-F5344CB8AC3E}">
        <p14:creationId xmlns:p14="http://schemas.microsoft.com/office/powerpoint/2010/main" val="2537028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l="3968" t="62842" r="2380" b="6082"/>
          <a:stretch/>
        </p:blipFill>
        <p:spPr>
          <a:xfrm>
            <a:off x="0" y="2209800"/>
            <a:ext cx="9448800" cy="3603356"/>
          </a:xfr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667" t="5239" r="1524" b="87501"/>
          <a:stretch/>
        </p:blipFill>
        <p:spPr>
          <a:xfrm>
            <a:off x="-304800" y="838200"/>
            <a:ext cx="9470571" cy="914400"/>
          </a:xfrm>
          <a:prstGeom prst="rect">
            <a:avLst/>
          </a:prstGeom>
        </p:spPr>
      </p:pic>
    </p:spTree>
    <p:extLst>
      <p:ext uri="{BB962C8B-B14F-4D97-AF65-F5344CB8AC3E}">
        <p14:creationId xmlns:p14="http://schemas.microsoft.com/office/powerpoint/2010/main" val="63161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E002CCB-F2DD-4C35-9AAB-4F487BD88620}" type="slidenum">
              <a:rPr kumimoji="0" lang="en-US" sz="2400" b="0" i="0" u="none" strike="noStrike" kern="1200" cap="none" spc="0" normalizeH="0" baseline="0" noProof="0" smtClean="0">
                <a:ln>
                  <a:noFill/>
                </a:ln>
                <a:solidFill>
                  <a:srgbClr val="000000"/>
                </a:solidFill>
                <a:effectLst/>
                <a:uLnTx/>
                <a:uFillTx/>
                <a:latin typeface="Times" pitchFamily="96" charset="0"/>
                <a:ea typeface="ＭＳ Ｐゴシック" pitchFamily="96" charset="-128"/>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900" b="0" i="0" u="none" strike="noStrike" kern="1200" cap="none" spc="0" normalizeH="0" baseline="0" noProof="0">
              <a:ln>
                <a:noFill/>
              </a:ln>
              <a:solidFill>
                <a:srgbClr val="000000"/>
              </a:solidFill>
              <a:effectLst/>
              <a:uLnTx/>
              <a:uFillTx/>
              <a:latin typeface="Times" pitchFamily="96" charset="0"/>
              <a:ea typeface="ＭＳ Ｐゴシック" pitchFamily="96" charset="-128"/>
            </a:endParaRPr>
          </a:p>
        </p:txBody>
      </p:sp>
      <p:pic>
        <p:nvPicPr>
          <p:cNvPr id="5" name="Content Placeholder 4"/>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1" t="4990" r="-794" b="29529"/>
          <a:stretch/>
        </p:blipFill>
        <p:spPr>
          <a:xfrm>
            <a:off x="-228600" y="-12032"/>
            <a:ext cx="9677400" cy="8001000"/>
          </a:xfrm>
        </p:spPr>
      </p:pic>
    </p:spTree>
    <p:extLst>
      <p:ext uri="{BB962C8B-B14F-4D97-AF65-F5344CB8AC3E}">
        <p14:creationId xmlns:p14="http://schemas.microsoft.com/office/powerpoint/2010/main" val="849981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t="69644"/>
          <a:stretch/>
        </p:blipFill>
        <p:spPr>
          <a:xfrm>
            <a:off x="-457200" y="381000"/>
            <a:ext cx="10210800" cy="4331482"/>
          </a:xfrm>
        </p:spPr>
      </p:pic>
      <p:pic>
        <p:nvPicPr>
          <p:cNvPr id="7"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746" t="65833" r="1493" b="15989"/>
          <a:stretch/>
        </p:blipFill>
        <p:spPr>
          <a:xfrm>
            <a:off x="-304800" y="4038600"/>
            <a:ext cx="9111343" cy="2743200"/>
          </a:xfrm>
          <a:prstGeom prst="rect">
            <a:avLst/>
          </a:prstGeom>
        </p:spPr>
      </p:pic>
      <p:sp>
        <p:nvSpPr>
          <p:cNvPr id="8" name="Rectangle 7"/>
          <p:cNvSpPr/>
          <p:nvPr/>
        </p:nvSpPr>
        <p:spPr bwMode="auto">
          <a:xfrm>
            <a:off x="-1251857" y="3810000"/>
            <a:ext cx="18288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0" charset="0"/>
              <a:ea typeface="ＭＳ Ｐゴシック" pitchFamily="96" charset="-128"/>
            </a:endParaRPr>
          </a:p>
        </p:txBody>
      </p:sp>
    </p:spTree>
    <p:extLst>
      <p:ext uri="{BB962C8B-B14F-4D97-AF65-F5344CB8AC3E}">
        <p14:creationId xmlns:p14="http://schemas.microsoft.com/office/powerpoint/2010/main" val="1687952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E002CCB-F2DD-4C35-9AAB-4F487BD88620}" type="slidenum">
              <a:rPr kumimoji="0" lang="en-US" sz="2400" b="0" i="0" u="none" strike="noStrike" kern="1200" cap="none" spc="0" normalizeH="0" baseline="0" noProof="0" smtClean="0">
                <a:ln>
                  <a:noFill/>
                </a:ln>
                <a:solidFill>
                  <a:srgbClr val="000000"/>
                </a:solidFill>
                <a:effectLst/>
                <a:uLnTx/>
                <a:uFillTx/>
                <a:latin typeface="Times" pitchFamily="96" charset="0"/>
                <a:ea typeface="ＭＳ Ｐゴシック" pitchFamily="96" charset="-128"/>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sz="900" b="0" i="0" u="none" strike="noStrike" kern="1200" cap="none" spc="0" normalizeH="0" baseline="0" noProof="0">
              <a:ln>
                <a:noFill/>
              </a:ln>
              <a:solidFill>
                <a:srgbClr val="000000"/>
              </a:solidFill>
              <a:effectLst/>
              <a:uLnTx/>
              <a:uFillTx/>
              <a:latin typeface="Times" pitchFamily="96" charset="0"/>
              <a:ea typeface="ＭＳ Ｐゴシック" pitchFamily="96" charset="-128"/>
            </a:endParaRPr>
          </a:p>
        </p:txBody>
      </p:sp>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015222" y="2362200"/>
            <a:ext cx="3113556" cy="3962400"/>
          </a:xfrm>
        </p:spPr>
      </p:pic>
      <p:pic>
        <p:nvPicPr>
          <p:cNvPr id="6"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514" t="8234" r="758" b="33328"/>
          <a:stretch/>
        </p:blipFill>
        <p:spPr>
          <a:xfrm>
            <a:off x="8021" y="0"/>
            <a:ext cx="9144000" cy="6858000"/>
          </a:xfrm>
          <a:prstGeom prst="rect">
            <a:avLst/>
          </a:prstGeom>
        </p:spPr>
      </p:pic>
    </p:spTree>
    <p:extLst>
      <p:ext uri="{BB962C8B-B14F-4D97-AF65-F5344CB8AC3E}">
        <p14:creationId xmlns:p14="http://schemas.microsoft.com/office/powerpoint/2010/main" val="4032169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E002CCB-F2DD-4C35-9AAB-4F487BD88620}" type="slidenum">
              <a:rPr kumimoji="0" lang="en-US" sz="2400" b="0" i="0" u="none" strike="noStrike" kern="1200" cap="none" spc="0" normalizeH="0" baseline="0" noProof="0" smtClean="0">
                <a:ln>
                  <a:noFill/>
                </a:ln>
                <a:solidFill>
                  <a:srgbClr val="000000"/>
                </a:solidFill>
                <a:effectLst/>
                <a:uLnTx/>
                <a:uFillTx/>
                <a:latin typeface="Times" pitchFamily="96" charset="0"/>
                <a:ea typeface="ＭＳ Ｐゴシック" pitchFamily="96" charset="-128"/>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US" sz="900" b="0" i="0" u="none" strike="noStrike" kern="1200" cap="none" spc="0" normalizeH="0" baseline="0" noProof="0">
              <a:ln>
                <a:noFill/>
              </a:ln>
              <a:solidFill>
                <a:srgbClr val="000000"/>
              </a:solidFill>
              <a:effectLst/>
              <a:uLnTx/>
              <a:uFillTx/>
              <a:latin typeface="Times" pitchFamily="96" charset="0"/>
              <a:ea typeface="ＭＳ Ｐゴシック" pitchFamily="96" charset="-128"/>
            </a:endParaRPr>
          </a:p>
        </p:txBody>
      </p:sp>
      <p:pic>
        <p:nvPicPr>
          <p:cNvPr id="7" name="Content Placeholder 6"/>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0053" y="-228600"/>
            <a:ext cx="9144000" cy="11636914"/>
          </a:xfrm>
        </p:spPr>
      </p:pic>
    </p:spTree>
    <p:extLst>
      <p:ext uri="{BB962C8B-B14F-4D97-AF65-F5344CB8AC3E}">
        <p14:creationId xmlns:p14="http://schemas.microsoft.com/office/powerpoint/2010/main" val="218405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7100E8-90C1-48C2-9227-969F262F18AE}" type="slidenum">
              <a:rPr lang="en-US" smtClean="0"/>
              <a:pPr/>
              <a:t>3</a:t>
            </a:fld>
            <a:endParaRPr lang="en-US" dirty="0"/>
          </a:p>
        </p:txBody>
      </p:sp>
      <p:sp>
        <p:nvSpPr>
          <p:cNvPr id="2" name="Title 1"/>
          <p:cNvSpPr>
            <a:spLocks noGrp="1"/>
          </p:cNvSpPr>
          <p:nvPr>
            <p:ph type="title" idx="4294967295"/>
          </p:nvPr>
        </p:nvSpPr>
        <p:spPr>
          <a:xfrm>
            <a:off x="0" y="274638"/>
            <a:ext cx="8229600" cy="1143000"/>
          </a:xfrm>
        </p:spPr>
        <p:txBody>
          <a:bodyPr>
            <a:normAutofit/>
          </a:bodyPr>
          <a:lstStyle/>
          <a:p>
            <a:pPr algn="l"/>
            <a:r>
              <a:rPr lang="en-US" sz="4000" b="1" dirty="0">
                <a:solidFill>
                  <a:srgbClr val="0070C0"/>
                </a:solidFill>
                <a:cs typeface="Aharoni" panose="02010803020104030203" pitchFamily="2" charset="-79"/>
              </a:rPr>
              <a:t>   Non-State Employees</a:t>
            </a:r>
          </a:p>
        </p:txBody>
      </p:sp>
      <p:sp>
        <p:nvSpPr>
          <p:cNvPr id="3" name="TextBox 2"/>
          <p:cNvSpPr txBox="1"/>
          <p:nvPr/>
        </p:nvSpPr>
        <p:spPr>
          <a:xfrm>
            <a:off x="1496180" y="2436170"/>
            <a:ext cx="4019249" cy="397031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Premium increase 6%</a:t>
            </a:r>
          </a:p>
          <a:p>
            <a:pPr marL="455285" lvl="1"/>
            <a:endParaRPr lang="en-US" sz="2800" i="1" dirty="0">
              <a:latin typeface="Arial" panose="020B0604020202020204" pitchFamily="34" charset="0"/>
              <a:cs typeface="Arial" panose="020B0604020202020204" pitchFamily="34" charset="0"/>
            </a:endParaRPr>
          </a:p>
          <a:p>
            <a:endParaRPr lang="en-US" sz="2800" dirty="0">
              <a:solidFill>
                <a:srgbClr val="FF0000"/>
              </a:solidFill>
            </a:endParaRPr>
          </a:p>
          <a:p>
            <a:pPr marL="342900" indent="-342900">
              <a:buFont typeface="+mj-lt"/>
              <a:buAutoNum type="arabicPeriod"/>
            </a:pPr>
            <a:endParaRPr lang="en-US" sz="2800" dirty="0">
              <a:solidFill>
                <a:srgbClr val="FF0000"/>
              </a:solidFill>
            </a:endParaRPr>
          </a:p>
          <a:p>
            <a:pPr marL="342900" indent="-342900">
              <a:buFont typeface="+mj-lt"/>
              <a:buAutoNum type="arabicPeriod"/>
            </a:pPr>
            <a:endParaRPr lang="en-US" sz="2800" dirty="0">
              <a:solidFill>
                <a:srgbClr val="FF0000"/>
              </a:solidFill>
            </a:endParaRPr>
          </a:p>
          <a:p>
            <a:pPr marL="342900" indent="-342900">
              <a:buFont typeface="+mj-lt"/>
              <a:buAutoNum type="arabicPeriod"/>
            </a:pPr>
            <a:endParaRPr lang="en-US" sz="2800" dirty="0">
              <a:solidFill>
                <a:srgbClr val="FF0000"/>
              </a:solidFill>
            </a:endParaRPr>
          </a:p>
          <a:p>
            <a:pPr marL="342900" indent="-342900">
              <a:buFont typeface="+mj-lt"/>
              <a:buAutoNum type="arabicPeriod"/>
            </a:pPr>
            <a:endParaRPr lang="en-US" sz="2800" dirty="0">
              <a:solidFill>
                <a:srgbClr val="FF0000"/>
              </a:solidFill>
            </a:endParaRPr>
          </a:p>
          <a:p>
            <a:pPr marL="342900" indent="-342900">
              <a:buFont typeface="+mj-lt"/>
              <a:buAutoNum type="arabicPeriod"/>
            </a:pPr>
            <a:endParaRPr lang="en-US" sz="2800" dirty="0">
              <a:solidFill>
                <a:srgbClr val="FF0000"/>
              </a:solidFill>
            </a:endParaRPr>
          </a:p>
          <a:p>
            <a:endParaRPr lang="en-US" sz="2800" dirty="0">
              <a:solidFill>
                <a:srgbClr val="FF0000"/>
              </a:solidFill>
            </a:endParaRPr>
          </a:p>
        </p:txBody>
      </p:sp>
    </p:spTree>
    <p:extLst>
      <p:ext uri="{BB962C8B-B14F-4D97-AF65-F5344CB8AC3E}">
        <p14:creationId xmlns:p14="http://schemas.microsoft.com/office/powerpoint/2010/main" val="248207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r="3174" b="87527"/>
          <a:stretch/>
        </p:blipFill>
        <p:spPr>
          <a:xfrm>
            <a:off x="-685800" y="152400"/>
            <a:ext cx="9296400" cy="1524000"/>
          </a:xfr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95" t="60914" b="6346"/>
          <a:stretch/>
        </p:blipFill>
        <p:spPr>
          <a:xfrm>
            <a:off x="-762000" y="1905000"/>
            <a:ext cx="10896600" cy="4572001"/>
          </a:xfrm>
          <a:prstGeom prst="rect">
            <a:avLst/>
          </a:prstGeom>
        </p:spPr>
      </p:pic>
    </p:spTree>
    <p:extLst>
      <p:ext uri="{BB962C8B-B14F-4D97-AF65-F5344CB8AC3E}">
        <p14:creationId xmlns:p14="http://schemas.microsoft.com/office/powerpoint/2010/main" val="805795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6741" t="10156" r="8987" b="9060"/>
          <a:stretch/>
        </p:blipFill>
        <p:spPr>
          <a:xfrm>
            <a:off x="-32657" y="0"/>
            <a:ext cx="9144000" cy="6629400"/>
          </a:xfrm>
        </p:spPr>
      </p:pic>
    </p:spTree>
    <p:extLst>
      <p:ext uri="{BB962C8B-B14F-4D97-AF65-F5344CB8AC3E}">
        <p14:creationId xmlns:p14="http://schemas.microsoft.com/office/powerpoint/2010/main" val="4229927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l="770" t="5440" b="9334"/>
          <a:stretch/>
        </p:blipFill>
        <p:spPr>
          <a:xfrm>
            <a:off x="-342900" y="38100"/>
            <a:ext cx="9525000" cy="6819900"/>
          </a:xfrm>
        </p:spPr>
      </p:pic>
    </p:spTree>
    <p:extLst>
      <p:ext uri="{BB962C8B-B14F-4D97-AF65-F5344CB8AC3E}">
        <p14:creationId xmlns:p14="http://schemas.microsoft.com/office/powerpoint/2010/main" val="2637352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t="5701" b="5689"/>
          <a:stretch/>
        </p:blipFill>
        <p:spPr>
          <a:xfrm>
            <a:off x="843643" y="-32658"/>
            <a:ext cx="8001000" cy="6858001"/>
          </a:xfrm>
        </p:spPr>
      </p:pic>
    </p:spTree>
    <p:extLst>
      <p:ext uri="{BB962C8B-B14F-4D97-AF65-F5344CB8AC3E}">
        <p14:creationId xmlns:p14="http://schemas.microsoft.com/office/powerpoint/2010/main" val="471398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E002CCB-F2DD-4C35-9AAB-4F487BD88620}" type="slidenum">
              <a:rPr kumimoji="0" lang="en-US" sz="2400" b="0" i="0" u="none" strike="noStrike" kern="1200" cap="none" spc="0" normalizeH="0" baseline="0" noProof="0" smtClean="0">
                <a:ln>
                  <a:noFill/>
                </a:ln>
                <a:solidFill>
                  <a:srgbClr val="000000"/>
                </a:solidFill>
                <a:effectLst/>
                <a:uLnTx/>
                <a:uFillTx/>
                <a:latin typeface="Times" pitchFamily="96" charset="0"/>
                <a:ea typeface="ＭＳ Ｐゴシック" pitchFamily="96" charset="-128"/>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sz="900" b="0" i="0" u="none" strike="noStrike" kern="1200" cap="none" spc="0" normalizeH="0" baseline="0" noProof="0">
              <a:ln>
                <a:noFill/>
              </a:ln>
              <a:solidFill>
                <a:srgbClr val="000000"/>
              </a:solidFill>
              <a:effectLst/>
              <a:uLnTx/>
              <a:uFillTx/>
              <a:latin typeface="Times" pitchFamily="96" charset="0"/>
              <a:ea typeface="ＭＳ Ｐゴシック" pitchFamily="96" charset="-128"/>
            </a:endParaRPr>
          </a:p>
        </p:txBody>
      </p:sp>
      <p:pic>
        <p:nvPicPr>
          <p:cNvPr id="5" name="Content Placeholder 4"/>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1388" t="3820" b="41612"/>
          <a:stretch/>
        </p:blipFill>
        <p:spPr>
          <a:xfrm>
            <a:off x="-457200" y="0"/>
            <a:ext cx="9895114" cy="6858000"/>
          </a:xfrm>
        </p:spPr>
      </p:pic>
    </p:spTree>
    <p:extLst>
      <p:ext uri="{BB962C8B-B14F-4D97-AF65-F5344CB8AC3E}">
        <p14:creationId xmlns:p14="http://schemas.microsoft.com/office/powerpoint/2010/main" val="1921277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6159" r="1449" b="86334"/>
          <a:stretch/>
        </p:blipFill>
        <p:spPr>
          <a:xfrm>
            <a:off x="228600" y="76200"/>
            <a:ext cx="10287000" cy="1828800"/>
          </a:xfr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16" t="56720" b="8127"/>
          <a:stretch/>
        </p:blipFill>
        <p:spPr>
          <a:xfrm>
            <a:off x="-228600" y="1758043"/>
            <a:ext cx="10374086" cy="4860472"/>
          </a:xfrm>
          <a:prstGeom prst="rect">
            <a:avLst/>
          </a:prstGeom>
        </p:spPr>
      </p:pic>
    </p:spTree>
    <p:extLst>
      <p:ext uri="{BB962C8B-B14F-4D97-AF65-F5344CB8AC3E}">
        <p14:creationId xmlns:p14="http://schemas.microsoft.com/office/powerpoint/2010/main" val="877019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820" b="42158"/>
          <a:stretch/>
        </p:blipFill>
        <p:spPr>
          <a:xfrm>
            <a:off x="-108857" y="157162"/>
            <a:ext cx="9176657" cy="6548438"/>
          </a:xfrm>
          <a:prstGeom prst="rect">
            <a:avLst/>
          </a:prstGeom>
        </p:spPr>
      </p:pic>
    </p:spTree>
    <p:extLst>
      <p:ext uri="{BB962C8B-B14F-4D97-AF65-F5344CB8AC3E}">
        <p14:creationId xmlns:p14="http://schemas.microsoft.com/office/powerpoint/2010/main" val="3843033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971" r="3623" b="86659"/>
          <a:stretch/>
        </p:blipFill>
        <p:spPr>
          <a:xfrm>
            <a:off x="457200" y="-76200"/>
            <a:ext cx="9296400" cy="1785257"/>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84" t="55659" r="2778" b="3415"/>
          <a:stretch/>
        </p:blipFill>
        <p:spPr>
          <a:xfrm>
            <a:off x="-171450" y="1556657"/>
            <a:ext cx="10096500" cy="5301343"/>
          </a:xfrm>
          <a:prstGeom prst="rect">
            <a:avLst/>
          </a:prstGeom>
        </p:spPr>
      </p:pic>
    </p:spTree>
    <p:extLst>
      <p:ext uri="{BB962C8B-B14F-4D97-AF65-F5344CB8AC3E}">
        <p14:creationId xmlns:p14="http://schemas.microsoft.com/office/powerpoint/2010/main" val="4004513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8985"/>
          <a:stretch/>
        </p:blipFill>
        <p:spPr>
          <a:xfrm>
            <a:off x="-441158" y="757990"/>
            <a:ext cx="10640576" cy="5554060"/>
          </a:xfrm>
          <a:prstGeom prst="rect">
            <a:avLst/>
          </a:prstGeom>
        </p:spPr>
      </p:pic>
    </p:spTree>
    <p:extLst>
      <p:ext uri="{BB962C8B-B14F-4D97-AF65-F5344CB8AC3E}">
        <p14:creationId xmlns:p14="http://schemas.microsoft.com/office/powerpoint/2010/main" val="3650724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95" t="40178" b="4163"/>
          <a:stretch/>
        </p:blipFill>
        <p:spPr>
          <a:xfrm>
            <a:off x="0" y="-21771"/>
            <a:ext cx="8959368" cy="6879771"/>
          </a:xfrm>
          <a:prstGeom prst="rect">
            <a:avLst/>
          </a:prstGeom>
        </p:spPr>
      </p:pic>
    </p:spTree>
    <p:extLst>
      <p:ext uri="{BB962C8B-B14F-4D97-AF65-F5344CB8AC3E}">
        <p14:creationId xmlns:p14="http://schemas.microsoft.com/office/powerpoint/2010/main" val="20293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7100E8-90C1-48C2-9227-969F262F18AE}" type="slidenum">
              <a:rPr lang="en-US" smtClean="0"/>
              <a:pPr/>
              <a:t>4</a:t>
            </a:fld>
            <a:endParaRPr lang="en-US" dirty="0"/>
          </a:p>
        </p:txBody>
      </p:sp>
      <p:sp>
        <p:nvSpPr>
          <p:cNvPr id="2" name="Title 1"/>
          <p:cNvSpPr>
            <a:spLocks noGrp="1"/>
          </p:cNvSpPr>
          <p:nvPr>
            <p:ph type="title" idx="4294967295"/>
          </p:nvPr>
        </p:nvSpPr>
        <p:spPr>
          <a:xfrm>
            <a:off x="228600" y="228600"/>
            <a:ext cx="8229600" cy="1143000"/>
          </a:xfrm>
          <a:solidFill>
            <a:schemeClr val="bg1"/>
          </a:solidFill>
        </p:spPr>
        <p:txBody>
          <a:bodyPr>
            <a:normAutofit fontScale="90000"/>
          </a:bodyPr>
          <a:lstStyle/>
          <a:p>
            <a:pPr algn="l"/>
            <a:r>
              <a:rPr lang="en-US" sz="4000" b="1" dirty="0">
                <a:solidFill>
                  <a:srgbClr val="0070C0"/>
                </a:solidFill>
                <a:cs typeface="Aharoni" panose="02010803020104030203" pitchFamily="2" charset="-79"/>
              </a:rPr>
              <a:t> Active State Employees </a:t>
            </a:r>
            <a:br>
              <a:rPr lang="en-US" sz="4000" b="1" dirty="0">
                <a:solidFill>
                  <a:srgbClr val="0070C0"/>
                </a:solidFill>
                <a:cs typeface="Aharoni" panose="02010803020104030203" pitchFamily="2" charset="-79"/>
              </a:rPr>
            </a:br>
            <a:r>
              <a:rPr lang="en-US" sz="4000" b="1" dirty="0">
                <a:solidFill>
                  <a:srgbClr val="0070C0"/>
                </a:solidFill>
                <a:cs typeface="Aharoni" panose="02010803020104030203" pitchFamily="2" charset="-79"/>
              </a:rPr>
              <a:t>and Non-State Employees</a:t>
            </a:r>
          </a:p>
        </p:txBody>
      </p:sp>
      <p:graphicFrame>
        <p:nvGraphicFramePr>
          <p:cNvPr id="5" name="Table 4"/>
          <p:cNvGraphicFramePr>
            <a:graphicFrameLocks noGrp="1"/>
          </p:cNvGraphicFramePr>
          <p:nvPr>
            <p:extLst>
              <p:ext uri="{D42A27DB-BD31-4B8C-83A1-F6EECF244321}">
                <p14:modId xmlns:p14="http://schemas.microsoft.com/office/powerpoint/2010/main" val="3384117675"/>
              </p:ext>
            </p:extLst>
          </p:nvPr>
        </p:nvGraphicFramePr>
        <p:xfrm>
          <a:off x="515256" y="1499896"/>
          <a:ext cx="6930572" cy="3227031"/>
        </p:xfrm>
        <a:graphic>
          <a:graphicData uri="http://schemas.openxmlformats.org/drawingml/2006/table">
            <a:tbl>
              <a:tblPr firstRow="1" firstCol="1" bandRow="1"/>
              <a:tblGrid>
                <a:gridCol w="1732643">
                  <a:extLst>
                    <a:ext uri="{9D8B030D-6E8A-4147-A177-3AD203B41FA5}">
                      <a16:colId xmlns:a16="http://schemas.microsoft.com/office/drawing/2014/main" val="20000"/>
                    </a:ext>
                  </a:extLst>
                </a:gridCol>
                <a:gridCol w="1732643">
                  <a:extLst>
                    <a:ext uri="{9D8B030D-6E8A-4147-A177-3AD203B41FA5}">
                      <a16:colId xmlns:a16="http://schemas.microsoft.com/office/drawing/2014/main" val="20001"/>
                    </a:ext>
                  </a:extLst>
                </a:gridCol>
                <a:gridCol w="1732643">
                  <a:extLst>
                    <a:ext uri="{9D8B030D-6E8A-4147-A177-3AD203B41FA5}">
                      <a16:colId xmlns:a16="http://schemas.microsoft.com/office/drawing/2014/main" val="20002"/>
                    </a:ext>
                  </a:extLst>
                </a:gridCol>
                <a:gridCol w="1732643">
                  <a:extLst>
                    <a:ext uri="{9D8B030D-6E8A-4147-A177-3AD203B41FA5}">
                      <a16:colId xmlns:a16="http://schemas.microsoft.com/office/drawing/2014/main" val="20003"/>
                    </a:ext>
                  </a:extLst>
                </a:gridCol>
              </a:tblGrid>
              <a:tr h="1070345">
                <a:tc>
                  <a:txBody>
                    <a:bodyPr/>
                    <a:lstStyle/>
                    <a:p>
                      <a:pPr>
                        <a:lnSpc>
                          <a:spcPct val="115000"/>
                        </a:lnSpc>
                      </a:pPr>
                      <a:endParaRPr lang="en-US" sz="11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b="1" dirty="0">
                          <a:effectLst/>
                          <a:latin typeface="Calibri"/>
                          <a:ea typeface="Times New Roman"/>
                          <a:cs typeface="Times New Roman"/>
                        </a:rPr>
                        <a:t>In West Virginia</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b="1" dirty="0">
                          <a:effectLst/>
                          <a:latin typeface="Calibri"/>
                          <a:ea typeface="Times New Roman"/>
                          <a:cs typeface="Times New Roman"/>
                        </a:rPr>
                        <a:t>Outside West Virginia with Approval from </a:t>
                      </a:r>
                      <a:r>
                        <a:rPr lang="en-US" sz="1100" b="1" dirty="0" err="1">
                          <a:effectLst/>
                          <a:latin typeface="Calibri"/>
                          <a:ea typeface="Times New Roman"/>
                          <a:cs typeface="Times New Roman"/>
                        </a:rPr>
                        <a:t>HealthSmart</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100" b="1" dirty="0">
                          <a:effectLst/>
                          <a:latin typeface="Calibri"/>
                          <a:ea typeface="Times New Roman"/>
                          <a:cs typeface="Times New Roman"/>
                        </a:rPr>
                        <a:t>Outside West Virginia without Approval from </a:t>
                      </a:r>
                      <a:r>
                        <a:rPr lang="en-US" sz="1100" b="1" dirty="0" err="1">
                          <a:effectLst/>
                          <a:latin typeface="Calibri"/>
                          <a:ea typeface="Times New Roman"/>
                          <a:cs typeface="Times New Roman"/>
                        </a:rPr>
                        <a:t>HealthSmart</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516572">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Plan 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a:ea typeface="Times New Roman"/>
                          <a:cs typeface="Times New Roman"/>
                        </a:rPr>
                        <a:t>80/20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Times New Roman"/>
                        </a:rPr>
                        <a:t>70/30</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Times New Roman"/>
                        </a:rPr>
                        <a:t>60/40</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516572">
                <a:tc>
                  <a:txBody>
                    <a:bodyPr/>
                    <a:lstStyle/>
                    <a:p>
                      <a:pPr marL="0" marR="0">
                        <a:lnSpc>
                          <a:spcPct val="115000"/>
                        </a:lnSpc>
                        <a:spcBef>
                          <a:spcPts val="0"/>
                        </a:spcBef>
                        <a:spcAft>
                          <a:spcPts val="0"/>
                        </a:spcAft>
                      </a:pPr>
                      <a:r>
                        <a:rPr lang="en-US" sz="1100" b="1" dirty="0">
                          <a:solidFill>
                            <a:srgbClr val="000000"/>
                          </a:solidFill>
                          <a:effectLst/>
                          <a:latin typeface="Calibri"/>
                          <a:ea typeface="Times New Roman"/>
                          <a:cs typeface="Times New Roman"/>
                        </a:rPr>
                        <a:t>Plan B</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Times New Roman"/>
                        </a:rPr>
                        <a:t>70/30</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Times New Roman"/>
                        </a:rPr>
                        <a:t>65/35</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Times New Roman"/>
                        </a:rPr>
                        <a:t>50/50</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606970">
                <a:tc>
                  <a:txBody>
                    <a:bodyPr/>
                    <a:lstStyle/>
                    <a:p>
                      <a:pPr marL="0" marR="0">
                        <a:lnSpc>
                          <a:spcPct val="115000"/>
                        </a:lnSpc>
                        <a:spcBef>
                          <a:spcPts val="0"/>
                        </a:spcBef>
                        <a:spcAft>
                          <a:spcPts val="0"/>
                        </a:spcAft>
                      </a:pPr>
                      <a:r>
                        <a:rPr lang="en-US" sz="1100" b="1" dirty="0">
                          <a:solidFill>
                            <a:srgbClr val="000000"/>
                          </a:solidFill>
                          <a:effectLst/>
                          <a:latin typeface="Calibri"/>
                          <a:ea typeface="Times New Roman"/>
                          <a:cs typeface="Times New Roman"/>
                        </a:rPr>
                        <a:t>Plan C</a:t>
                      </a:r>
                      <a:r>
                        <a:rPr lang="en-US" sz="1100" dirty="0">
                          <a:solidFill>
                            <a:srgbClr val="000000"/>
                          </a:solidFill>
                          <a:effectLst/>
                          <a:latin typeface="Calibri"/>
                          <a:ea typeface="Times New Roman"/>
                          <a:cs typeface="Times New Roman"/>
                        </a:rPr>
                        <a:t> High Deductible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Times New Roman"/>
                        </a:rPr>
                        <a:t>No Change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Times New Roman"/>
                        </a:rPr>
                        <a:t>No Change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Times New Roman"/>
                        </a:rPr>
                        <a:t>No Change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6572">
                <a:tc>
                  <a:txBody>
                    <a:bodyPr/>
                    <a:lstStyle/>
                    <a:p>
                      <a:pPr marL="0" marR="0">
                        <a:lnSpc>
                          <a:spcPct val="115000"/>
                        </a:lnSpc>
                        <a:spcBef>
                          <a:spcPts val="0"/>
                        </a:spcBef>
                        <a:spcAft>
                          <a:spcPts val="0"/>
                        </a:spcAft>
                      </a:pPr>
                      <a:r>
                        <a:rPr lang="en-US" sz="1100" b="1" dirty="0">
                          <a:solidFill>
                            <a:srgbClr val="000000"/>
                          </a:solidFill>
                          <a:effectLst/>
                          <a:latin typeface="Calibri"/>
                          <a:ea typeface="Times New Roman"/>
                          <a:cs typeface="Times New Roman"/>
                        </a:rPr>
                        <a:t>Plan D</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a:ea typeface="Times New Roman"/>
                          <a:cs typeface="Times New Roman"/>
                        </a:rPr>
                        <a:t>80/20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Times New Roman"/>
                        </a:rPr>
                        <a:t>70/30</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Times New Roman"/>
                        </a:rPr>
                        <a:t>n/a</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429747" y="4855223"/>
            <a:ext cx="7101590" cy="1754326"/>
          </a:xfrm>
          <a:prstGeom prst="rect">
            <a:avLst/>
          </a:prstGeom>
          <a:noFill/>
        </p:spPr>
        <p:txBody>
          <a:bodyPr wrap="square" rtlCol="0">
            <a:spAutoFit/>
          </a:bodyPr>
          <a:lstStyle/>
          <a:p>
            <a:r>
              <a:rPr lang="en-US" dirty="0"/>
              <a:t>*This includes network providers in contiguous counties of surrounding states.  Members may still use those providers without prior approval, but will pay the higher coinsurance amount for services.</a:t>
            </a:r>
          </a:p>
          <a:p>
            <a:r>
              <a:rPr lang="en-US" b="1" dirty="0"/>
              <a:t>**** Emergencies Included on the higher amount if it is not </a:t>
            </a:r>
          </a:p>
          <a:p>
            <a:r>
              <a:rPr lang="en-US" b="1" dirty="0"/>
              <a:t>            pre-certified</a:t>
            </a:r>
          </a:p>
        </p:txBody>
      </p:sp>
    </p:spTree>
    <p:extLst>
      <p:ext uri="{BB962C8B-B14F-4D97-AF65-F5344CB8AC3E}">
        <p14:creationId xmlns:p14="http://schemas.microsoft.com/office/powerpoint/2010/main" val="3330128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20914" y="1670828"/>
            <a:ext cx="7306070" cy="4364415"/>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6" name="Picture 5"/>
          <p:cNvPicPr>
            <a:picLocks noChangeAspect="1"/>
          </p:cNvPicPr>
          <p:nvPr/>
        </p:nvPicPr>
        <p:blipFill>
          <a:blip r:embed="rId3"/>
          <a:stretch>
            <a:fillRect/>
          </a:stretch>
        </p:blipFill>
        <p:spPr>
          <a:xfrm>
            <a:off x="522514" y="47495"/>
            <a:ext cx="7204469" cy="1666875"/>
          </a:xfrm>
          <a:prstGeom prst="rect">
            <a:avLst/>
          </a:prstGeom>
        </p:spPr>
      </p:pic>
      <p:pic>
        <p:nvPicPr>
          <p:cNvPr id="7" name="Picture 6"/>
          <p:cNvPicPr>
            <a:picLocks noChangeAspect="1"/>
          </p:cNvPicPr>
          <p:nvPr/>
        </p:nvPicPr>
        <p:blipFill>
          <a:blip r:embed="rId4"/>
          <a:stretch>
            <a:fillRect/>
          </a:stretch>
        </p:blipFill>
        <p:spPr>
          <a:xfrm>
            <a:off x="348344" y="5784871"/>
            <a:ext cx="7639050" cy="923925"/>
          </a:xfrm>
          <a:prstGeom prst="rect">
            <a:avLst/>
          </a:prstGeom>
        </p:spPr>
      </p:pic>
    </p:spTree>
    <p:extLst>
      <p:ext uri="{BB962C8B-B14F-4D97-AF65-F5344CB8AC3E}">
        <p14:creationId xmlns:p14="http://schemas.microsoft.com/office/powerpoint/2010/main" val="4007758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hinkstockPhotos-514134629.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684"/>
            <a:ext cx="5418913" cy="6864684"/>
          </a:xfrm>
          <a:prstGeom prst="flowChartDelay">
            <a:avLst/>
          </a:prstGeom>
        </p:spPr>
      </p:pic>
      <p:sp>
        <p:nvSpPr>
          <p:cNvPr id="16" name="Title 15"/>
          <p:cNvSpPr>
            <a:spLocks noGrp="1"/>
          </p:cNvSpPr>
          <p:nvPr>
            <p:ph type="ctrTitle"/>
          </p:nvPr>
        </p:nvSpPr>
        <p:spPr>
          <a:xfrm>
            <a:off x="5605084" y="914400"/>
            <a:ext cx="3538916" cy="1698615"/>
          </a:xfrm>
        </p:spPr>
        <p:txBody>
          <a:bodyPr>
            <a:normAutofit/>
          </a:bodyPr>
          <a:lstStyle/>
          <a:p>
            <a:r>
              <a:rPr lang="en-US" dirty="0"/>
              <a:t>Benefit Coordinator Open Enrollment Training</a:t>
            </a:r>
          </a:p>
        </p:txBody>
      </p:sp>
      <p:pic>
        <p:nvPicPr>
          <p:cNvPr id="5" name="Picture 4" descr="WV_Mountaineer LOGO_FINAL.jpg"/>
          <p:cNvPicPr>
            <a:picLocks noChangeAspect="1"/>
          </p:cNvPicPr>
          <p:nvPr/>
        </p:nvPicPr>
        <p:blipFill>
          <a:blip r:embed="rId3"/>
          <a:stretch>
            <a:fillRect/>
          </a:stretch>
        </p:blipFill>
        <p:spPr>
          <a:xfrm>
            <a:off x="5152570" y="5560128"/>
            <a:ext cx="3686629" cy="917235"/>
          </a:xfrm>
          <a:prstGeom prst="rect">
            <a:avLst/>
          </a:prstGeom>
        </p:spPr>
      </p:pic>
    </p:spTree>
    <p:extLst>
      <p:ext uri="{BB962C8B-B14F-4D97-AF65-F5344CB8AC3E}">
        <p14:creationId xmlns:p14="http://schemas.microsoft.com/office/powerpoint/2010/main" val="2517985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85775"/>
            <a:ext cx="7753349" cy="762000"/>
          </a:xfrm>
        </p:spPr>
        <p:txBody>
          <a:bodyPr/>
          <a:lstStyle/>
          <a:p>
            <a:r>
              <a:rPr lang="en-US" dirty="0"/>
              <a:t>Open Enrollment </a:t>
            </a:r>
          </a:p>
        </p:txBody>
      </p:sp>
      <p:sp>
        <p:nvSpPr>
          <p:cNvPr id="3" name="Content Placeholder 2"/>
          <p:cNvSpPr>
            <a:spLocks noGrp="1"/>
          </p:cNvSpPr>
          <p:nvPr>
            <p:ph idx="1"/>
          </p:nvPr>
        </p:nvSpPr>
        <p:spPr>
          <a:xfrm>
            <a:off x="3933371" y="1422400"/>
            <a:ext cx="4924877" cy="4368801"/>
          </a:xfrm>
        </p:spPr>
        <p:txBody>
          <a:bodyPr>
            <a:normAutofit/>
          </a:bodyPr>
          <a:lstStyle/>
          <a:p>
            <a:pPr>
              <a:buFont typeface="Wingdings" pitchFamily="2" charset="2"/>
              <a:buChar char="ü"/>
            </a:pPr>
            <a:r>
              <a:rPr lang="en-US" sz="2400" dirty="0"/>
              <a:t>Open Enrollment Dates:</a:t>
            </a:r>
            <a:br>
              <a:rPr lang="en-US" sz="2400" dirty="0"/>
            </a:br>
            <a:r>
              <a:rPr lang="en-US" sz="2400" dirty="0"/>
              <a:t>April 2, 2017 – May 15, 2017</a:t>
            </a:r>
          </a:p>
          <a:p>
            <a:pPr>
              <a:buFont typeface="Wingdings" pitchFamily="2" charset="2"/>
              <a:buChar char="ü"/>
            </a:pPr>
            <a:r>
              <a:rPr lang="en-US" sz="2400" dirty="0"/>
              <a:t>Changes Only Enrollment </a:t>
            </a:r>
            <a:br>
              <a:rPr lang="en-US" sz="2400" dirty="0"/>
            </a:br>
            <a:endParaRPr lang="en-US" sz="2400" dirty="0"/>
          </a:p>
          <a:p>
            <a:pPr>
              <a:spcBef>
                <a:spcPts val="0"/>
              </a:spcBef>
              <a:spcAft>
                <a:spcPts val="600"/>
              </a:spcAft>
              <a:buFont typeface="Wingdings" pitchFamily="2" charset="2"/>
              <a:buChar char="ü"/>
            </a:pPr>
            <a:r>
              <a:rPr lang="en-US" sz="2400" dirty="0"/>
              <a:t>Enroll online via Premier Enroll at MyFBMC.com or via FBMC paper enrollment form</a:t>
            </a:r>
            <a:br>
              <a:rPr lang="en-US" sz="2400" dirty="0"/>
            </a:br>
            <a:endParaRPr lang="en-US" sz="2400" dirty="0"/>
          </a:p>
          <a:p>
            <a:pPr>
              <a:spcBef>
                <a:spcPts val="0"/>
              </a:spcBef>
              <a:buFont typeface="Wingdings" pitchFamily="2" charset="2"/>
              <a:buChar char="ü"/>
            </a:pPr>
            <a:r>
              <a:rPr lang="en-US" sz="2400" dirty="0"/>
              <a:t>Benefit effective date July 1, 2017</a:t>
            </a:r>
          </a:p>
        </p:txBody>
      </p:sp>
      <p:pic>
        <p:nvPicPr>
          <p:cNvPr id="1026" name="Picture 2"/>
          <p:cNvPicPr>
            <a:picLocks noChangeAspect="1" noChangeArrowheads="1"/>
          </p:cNvPicPr>
          <p:nvPr/>
        </p:nvPicPr>
        <p:blipFill>
          <a:blip r:embed="rId2"/>
          <a:srcRect/>
          <a:stretch>
            <a:fillRect/>
          </a:stretch>
        </p:blipFill>
        <p:spPr bwMode="auto">
          <a:xfrm>
            <a:off x="91838" y="1422400"/>
            <a:ext cx="3652847" cy="4688114"/>
          </a:xfrm>
          <a:prstGeom prst="rect">
            <a:avLst/>
          </a:prstGeom>
          <a:noFill/>
          <a:ln w="9525">
            <a:noFill/>
            <a:miter lim="800000"/>
            <a:headEnd/>
            <a:tailEnd/>
          </a:ln>
        </p:spPr>
      </p:pic>
    </p:spTree>
    <p:extLst>
      <p:ext uri="{BB962C8B-B14F-4D97-AF65-F5344CB8AC3E}">
        <p14:creationId xmlns:p14="http://schemas.microsoft.com/office/powerpoint/2010/main" val="399288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dirty="0"/>
              <a:t>Mountaineer Flexible Benefits</a:t>
            </a:r>
          </a:p>
        </p:txBody>
      </p:sp>
      <p:sp>
        <p:nvSpPr>
          <p:cNvPr id="95235" name="Rectangle 3"/>
          <p:cNvSpPr>
            <a:spLocks noGrp="1" noChangeArrowheads="1"/>
          </p:cNvSpPr>
          <p:nvPr>
            <p:ph idx="1"/>
          </p:nvPr>
        </p:nvSpPr>
        <p:spPr>
          <a:xfrm>
            <a:off x="457200" y="1582057"/>
            <a:ext cx="8229600" cy="4391707"/>
          </a:xfrm>
        </p:spPr>
        <p:txBody>
          <a:bodyPr>
            <a:normAutofit fontScale="92500" lnSpcReduction="20000"/>
          </a:bodyPr>
          <a:lstStyle/>
          <a:p>
            <a:pPr eaLnBrk="1" hangingPunct="1">
              <a:lnSpc>
                <a:spcPct val="150000"/>
              </a:lnSpc>
              <a:spcBef>
                <a:spcPts val="300"/>
              </a:spcBef>
              <a:buFont typeface="Wingdings" pitchFamily="2" charset="2"/>
              <a:buChar char="ü"/>
              <a:defRPr/>
            </a:pPr>
            <a:r>
              <a:rPr lang="en-US" sz="2000" b="1" dirty="0"/>
              <a:t>Dental</a:t>
            </a:r>
          </a:p>
          <a:p>
            <a:pPr eaLnBrk="1" hangingPunct="1">
              <a:lnSpc>
                <a:spcPct val="150000"/>
              </a:lnSpc>
              <a:spcBef>
                <a:spcPts val="300"/>
              </a:spcBef>
              <a:buFont typeface="Wingdings" pitchFamily="2" charset="2"/>
              <a:buChar char="ü"/>
              <a:defRPr/>
            </a:pPr>
            <a:r>
              <a:rPr lang="en-US" sz="2000" b="1" dirty="0"/>
              <a:t>Vision</a:t>
            </a:r>
          </a:p>
          <a:p>
            <a:pPr eaLnBrk="1" hangingPunct="1">
              <a:lnSpc>
                <a:spcPct val="150000"/>
              </a:lnSpc>
              <a:spcBef>
                <a:spcPts val="300"/>
              </a:spcBef>
              <a:buFont typeface="Wingdings" pitchFamily="2" charset="2"/>
              <a:buChar char="ü"/>
              <a:defRPr/>
            </a:pPr>
            <a:r>
              <a:rPr lang="en-US" sz="2000" b="1" dirty="0"/>
              <a:t>Short-Term Disability</a:t>
            </a:r>
          </a:p>
          <a:p>
            <a:pPr eaLnBrk="1" hangingPunct="1">
              <a:lnSpc>
                <a:spcPct val="150000"/>
              </a:lnSpc>
              <a:spcBef>
                <a:spcPts val="300"/>
              </a:spcBef>
              <a:buFont typeface="Wingdings" pitchFamily="2" charset="2"/>
              <a:buChar char="ü"/>
              <a:defRPr/>
            </a:pPr>
            <a:r>
              <a:rPr lang="en-US" sz="2000" b="1" dirty="0"/>
              <a:t>Long-Term Disability</a:t>
            </a:r>
          </a:p>
          <a:p>
            <a:pPr eaLnBrk="1" hangingPunct="1">
              <a:lnSpc>
                <a:spcPct val="150000"/>
              </a:lnSpc>
              <a:spcBef>
                <a:spcPts val="300"/>
              </a:spcBef>
              <a:buFont typeface="Wingdings" pitchFamily="2" charset="2"/>
              <a:buChar char="ü"/>
              <a:defRPr/>
            </a:pPr>
            <a:r>
              <a:rPr lang="en-US" sz="2000" b="1" dirty="0"/>
              <a:t>Hearing Plan</a:t>
            </a:r>
          </a:p>
          <a:p>
            <a:pPr eaLnBrk="1" hangingPunct="1">
              <a:lnSpc>
                <a:spcPct val="150000"/>
              </a:lnSpc>
              <a:spcBef>
                <a:spcPts val="300"/>
              </a:spcBef>
              <a:buFont typeface="Wingdings" pitchFamily="2" charset="2"/>
              <a:buChar char="ü"/>
              <a:defRPr/>
            </a:pPr>
            <a:r>
              <a:rPr lang="en-US" sz="2000" b="1" dirty="0"/>
              <a:t>Legal Plan</a:t>
            </a:r>
          </a:p>
          <a:p>
            <a:pPr eaLnBrk="1" hangingPunct="1">
              <a:lnSpc>
                <a:spcPct val="150000"/>
              </a:lnSpc>
              <a:spcBef>
                <a:spcPts val="300"/>
              </a:spcBef>
              <a:buFont typeface="Wingdings" pitchFamily="2" charset="2"/>
              <a:buChar char="ü"/>
              <a:defRPr/>
            </a:pPr>
            <a:r>
              <a:rPr lang="en-US" sz="2000" b="1" dirty="0"/>
              <a:t>Flexible Spending Accounts (</a:t>
            </a:r>
            <a:r>
              <a:rPr lang="en-US" dirty="0"/>
              <a:t>Health Care </a:t>
            </a:r>
            <a:r>
              <a:rPr lang="en-US" sz="2000" b="1" dirty="0"/>
              <a:t>&amp; Dependent Care)</a:t>
            </a:r>
          </a:p>
          <a:p>
            <a:pPr>
              <a:lnSpc>
                <a:spcPct val="150000"/>
              </a:lnSpc>
              <a:spcBef>
                <a:spcPts val="300"/>
              </a:spcBef>
              <a:buNone/>
              <a:defRPr/>
            </a:pPr>
            <a:r>
              <a:rPr lang="en-US" sz="1600" dirty="0">
                <a:solidFill>
                  <a:srgbClr val="FF0000"/>
                </a:solidFill>
              </a:rPr>
              <a:t>		** DCFSA: Coverage extends to age 13, unless disabled </a:t>
            </a:r>
            <a:endParaRPr lang="en-US" sz="1600" b="1" dirty="0">
              <a:solidFill>
                <a:srgbClr val="FF0000"/>
              </a:solidFill>
            </a:endParaRPr>
          </a:p>
          <a:p>
            <a:pPr eaLnBrk="1" hangingPunct="1">
              <a:lnSpc>
                <a:spcPct val="150000"/>
              </a:lnSpc>
              <a:spcBef>
                <a:spcPts val="300"/>
              </a:spcBef>
              <a:buFont typeface="Wingdings" pitchFamily="2" charset="2"/>
              <a:buChar char="ü"/>
              <a:defRPr/>
            </a:pPr>
            <a:r>
              <a:rPr lang="en-US" sz="2000" b="1" dirty="0"/>
              <a:t>Health Savings Account (HSA)  </a:t>
            </a:r>
            <a:r>
              <a:rPr lang="en-US" sz="2000" b="1" dirty="0">
                <a:solidFill>
                  <a:srgbClr val="FF0000"/>
                </a:solidFill>
              </a:rPr>
              <a:t>(Must be enrolled in PEIA Plan C)</a:t>
            </a:r>
          </a:p>
          <a:p>
            <a:pPr eaLnBrk="1" hangingPunct="1">
              <a:lnSpc>
                <a:spcPct val="150000"/>
              </a:lnSpc>
              <a:spcBef>
                <a:spcPts val="300"/>
              </a:spcBef>
              <a:buFont typeface="Wingdings" pitchFamily="2" charset="2"/>
              <a:buChar char="ü"/>
              <a:defRPr/>
            </a:pPr>
            <a:r>
              <a:rPr lang="en-US" sz="2000" b="1" dirty="0"/>
              <a:t>Limited Health Care FSA </a:t>
            </a:r>
            <a:r>
              <a:rPr lang="en-US" sz="2000" b="1" dirty="0">
                <a:solidFill>
                  <a:srgbClr val="FF0000"/>
                </a:solidFill>
              </a:rPr>
              <a:t>(Must be enrolled in HSA) </a:t>
            </a:r>
          </a:p>
        </p:txBody>
      </p:sp>
    </p:spTree>
    <p:extLst>
      <p:ext uri="{BB962C8B-B14F-4D97-AF65-F5344CB8AC3E}">
        <p14:creationId xmlns:p14="http://schemas.microsoft.com/office/powerpoint/2010/main" val="3646915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90624" y="638175"/>
            <a:ext cx="7496175" cy="628650"/>
          </a:xfrm>
        </p:spPr>
        <p:txBody>
          <a:bodyPr/>
          <a:lstStyle/>
          <a:p>
            <a:pPr eaLnBrk="1" hangingPunct="1">
              <a:defRPr/>
            </a:pPr>
            <a:r>
              <a:rPr lang="en-US" dirty="0"/>
              <a:t>What’s New for Plan Year 2018</a:t>
            </a:r>
          </a:p>
        </p:txBody>
      </p:sp>
      <p:sp>
        <p:nvSpPr>
          <p:cNvPr id="5" name="TextBox 4"/>
          <p:cNvSpPr txBox="1"/>
          <p:nvPr/>
        </p:nvSpPr>
        <p:spPr>
          <a:xfrm>
            <a:off x="609600" y="1770743"/>
            <a:ext cx="8077199" cy="4647426"/>
          </a:xfrm>
          <a:prstGeom prst="rect">
            <a:avLst/>
          </a:prstGeom>
          <a:noFill/>
        </p:spPr>
        <p:txBody>
          <a:bodyPr wrap="square" rtlCol="0">
            <a:spAutoFit/>
          </a:bodyPr>
          <a:lstStyle/>
          <a:p>
            <a:pPr>
              <a:buFont typeface="Wingdings" pitchFamily="2" charset="2"/>
              <a:buChar char="ü"/>
            </a:pPr>
            <a:r>
              <a:rPr lang="en-US" sz="2000" b="1" dirty="0">
                <a:solidFill>
                  <a:srgbClr val="104D9B"/>
                </a:solidFill>
                <a:latin typeface="Times New Roman" pitchFamily="18" charset="0"/>
                <a:cs typeface="Times New Roman" pitchFamily="18" charset="0"/>
              </a:rPr>
              <a:t>This is a Changes Only enrollment. If you do not make changes, your benefits will roll over and your premiums will be adjusted to reflect any new rates.</a:t>
            </a:r>
          </a:p>
          <a:p>
            <a:pPr>
              <a:buFont typeface="Wingdings" pitchFamily="2" charset="2"/>
              <a:buChar char="ü"/>
            </a:pPr>
            <a:endParaRPr lang="en-US" sz="2000" b="1" dirty="0">
              <a:solidFill>
                <a:srgbClr val="104D9B"/>
              </a:solidFill>
              <a:latin typeface="Times New Roman" pitchFamily="18" charset="0"/>
              <a:cs typeface="Times New Roman" pitchFamily="18" charset="0"/>
            </a:endParaRPr>
          </a:p>
          <a:p>
            <a:pPr>
              <a:buFont typeface="Wingdings" pitchFamily="2" charset="2"/>
              <a:buChar char="ü"/>
            </a:pPr>
            <a:r>
              <a:rPr lang="en-US" sz="2000" b="1" dirty="0">
                <a:solidFill>
                  <a:srgbClr val="104D9B"/>
                </a:solidFill>
                <a:latin typeface="Times New Roman" pitchFamily="18" charset="0"/>
                <a:cs typeface="Times New Roman" pitchFamily="18" charset="0"/>
              </a:rPr>
              <a:t>The dental rates for the Routine and Assistance Plans are slightly increasing. The Basic and Enhanced Plans are remaining the same.</a:t>
            </a:r>
          </a:p>
          <a:p>
            <a:pPr>
              <a:buFont typeface="Wingdings" pitchFamily="2" charset="2"/>
              <a:buChar char="ü"/>
            </a:pPr>
            <a:endParaRPr lang="en-US" sz="2000" b="1" dirty="0">
              <a:solidFill>
                <a:srgbClr val="104D9B"/>
              </a:solidFill>
              <a:latin typeface="Times New Roman" pitchFamily="18" charset="0"/>
              <a:cs typeface="Times New Roman" pitchFamily="18" charset="0"/>
            </a:endParaRPr>
          </a:p>
          <a:p>
            <a:pPr>
              <a:buFont typeface="Wingdings" pitchFamily="2" charset="2"/>
              <a:buChar char="ü"/>
            </a:pPr>
            <a:r>
              <a:rPr lang="en-US" sz="2000" b="1" dirty="0">
                <a:solidFill>
                  <a:srgbClr val="104D9B"/>
                </a:solidFill>
                <a:latin typeface="Times New Roman" pitchFamily="18" charset="0"/>
                <a:cs typeface="Times New Roman" pitchFamily="18" charset="0"/>
              </a:rPr>
              <a:t>The Hearing Plan rates are slightly increasing and the benefit allowance is now $500 per ear per device.</a:t>
            </a:r>
          </a:p>
          <a:p>
            <a:pPr>
              <a:buFont typeface="Wingdings" pitchFamily="2" charset="2"/>
              <a:buChar char="ü"/>
            </a:pPr>
            <a:endParaRPr lang="en-US" sz="2000" b="1" dirty="0">
              <a:solidFill>
                <a:srgbClr val="104D9B"/>
              </a:solidFill>
              <a:latin typeface="Times New Roman" pitchFamily="18" charset="0"/>
              <a:cs typeface="Times New Roman" pitchFamily="18" charset="0"/>
            </a:endParaRPr>
          </a:p>
          <a:p>
            <a:pPr>
              <a:buFont typeface="Wingdings" pitchFamily="2" charset="2"/>
              <a:buChar char="ü"/>
            </a:pPr>
            <a:r>
              <a:rPr lang="en-US" sz="2000" b="1" dirty="0">
                <a:solidFill>
                  <a:srgbClr val="104D9B"/>
                </a:solidFill>
                <a:latin typeface="Times New Roman" pitchFamily="18" charset="0"/>
                <a:cs typeface="Times New Roman" pitchFamily="18" charset="0"/>
              </a:rPr>
              <a:t>The Health Care FSA, Dependent Care FSA, Health Savings Account and Limited Health Care FSA are now administered by </a:t>
            </a:r>
            <a:r>
              <a:rPr lang="en-US" sz="2000" b="1" dirty="0" err="1">
                <a:solidFill>
                  <a:srgbClr val="104D9B"/>
                </a:solidFill>
                <a:latin typeface="Times New Roman" pitchFamily="18" charset="0"/>
                <a:cs typeface="Times New Roman" pitchFamily="18" charset="0"/>
              </a:rPr>
              <a:t>PayFlex</a:t>
            </a:r>
            <a:r>
              <a:rPr lang="en-US" sz="2000" b="1" dirty="0">
                <a:solidFill>
                  <a:srgbClr val="104D9B"/>
                </a:solidFill>
                <a:latin typeface="Times New Roman" pitchFamily="18" charset="0"/>
                <a:cs typeface="Times New Roman" pitchFamily="18" charset="0"/>
              </a:rPr>
              <a:t>.</a:t>
            </a:r>
          </a:p>
          <a:p>
            <a:pPr>
              <a:buFont typeface="Wingdings" pitchFamily="2" charset="2"/>
              <a:buChar char="ü"/>
            </a:pPr>
            <a:endParaRPr lang="en-US" sz="2000" b="1" dirty="0">
              <a:solidFill>
                <a:srgbClr val="104D9B"/>
              </a:solidFill>
              <a:latin typeface="Times New Roman" pitchFamily="18" charset="0"/>
              <a:cs typeface="Times New Roman" pitchFamily="18" charset="0"/>
            </a:endParaRPr>
          </a:p>
          <a:p>
            <a:pPr>
              <a:buFont typeface="Wingdings" pitchFamily="2" charset="2"/>
              <a:buChar char="ü"/>
            </a:pPr>
            <a:endParaRPr lang="en-US" b="1" dirty="0">
              <a:latin typeface="Times New Roman" pitchFamily="18" charset="0"/>
              <a:cs typeface="Times New Roman" pitchFamily="18" charset="0"/>
            </a:endParaRPr>
          </a:p>
          <a:p>
            <a:pPr>
              <a:buFont typeface="Wingdings" pitchFamily="2" charset="2"/>
              <a:buChar char="ü"/>
            </a:pP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503607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514" y="484094"/>
            <a:ext cx="7904976" cy="758692"/>
          </a:xfrm>
        </p:spPr>
        <p:txBody>
          <a:bodyPr/>
          <a:lstStyle/>
          <a:p>
            <a:r>
              <a:rPr lang="en-US" sz="3200" dirty="0"/>
              <a:t>What’s New for Plan Year 2018 </a:t>
            </a:r>
            <a:r>
              <a:rPr lang="en-US" dirty="0"/>
              <a:t>(cont.)</a:t>
            </a:r>
          </a:p>
        </p:txBody>
      </p:sp>
      <p:sp>
        <p:nvSpPr>
          <p:cNvPr id="4" name="TextBox 3"/>
          <p:cNvSpPr txBox="1"/>
          <p:nvPr/>
        </p:nvSpPr>
        <p:spPr>
          <a:xfrm>
            <a:off x="633319" y="1683657"/>
            <a:ext cx="8302171" cy="4401205"/>
          </a:xfrm>
          <a:prstGeom prst="rect">
            <a:avLst/>
          </a:prstGeom>
          <a:noFill/>
        </p:spPr>
        <p:txBody>
          <a:bodyPr wrap="square" rtlCol="0">
            <a:spAutoFit/>
          </a:bodyPr>
          <a:lstStyle/>
          <a:p>
            <a:pPr>
              <a:buFont typeface="Wingdings" pitchFamily="2" charset="2"/>
              <a:buChar char="ü"/>
            </a:pPr>
            <a:r>
              <a:rPr lang="en-US" sz="2000" b="1" dirty="0">
                <a:solidFill>
                  <a:srgbClr val="104D9B"/>
                </a:solidFill>
                <a:latin typeface="Times New Roman" pitchFamily="18" charset="0"/>
                <a:cs typeface="Times New Roman" pitchFamily="18" charset="0"/>
              </a:rPr>
              <a:t>The Health Care FSA &amp; Limited Health Care FSA minimum annual contribution is now $150 and the maximum annual contribution increased to $2,600.</a:t>
            </a:r>
          </a:p>
          <a:p>
            <a:pPr>
              <a:buFont typeface="Wingdings" pitchFamily="2" charset="2"/>
              <a:buChar char="ü"/>
            </a:pPr>
            <a:endParaRPr lang="en-US" sz="2000" b="1" dirty="0">
              <a:solidFill>
                <a:srgbClr val="104D9B"/>
              </a:solidFill>
              <a:latin typeface="Times New Roman" pitchFamily="18" charset="0"/>
              <a:cs typeface="Times New Roman" pitchFamily="18" charset="0"/>
            </a:endParaRPr>
          </a:p>
          <a:p>
            <a:pPr>
              <a:buFont typeface="Wingdings" pitchFamily="2" charset="2"/>
              <a:buChar char="ü"/>
            </a:pPr>
            <a:r>
              <a:rPr lang="en-US" sz="2000" b="1" dirty="0">
                <a:solidFill>
                  <a:srgbClr val="104D9B"/>
                </a:solidFill>
                <a:latin typeface="Times New Roman" pitchFamily="18" charset="0"/>
                <a:cs typeface="Times New Roman" pitchFamily="18" charset="0"/>
              </a:rPr>
              <a:t>Mountaineer Flexible Benefits will maintain the grace and run-out period, in lieu of a $500 rollover.</a:t>
            </a:r>
          </a:p>
          <a:p>
            <a:pPr>
              <a:buFont typeface="Wingdings" pitchFamily="2" charset="2"/>
              <a:buChar char="ü"/>
            </a:pPr>
            <a:endParaRPr lang="en-US" sz="2000" b="1" dirty="0">
              <a:solidFill>
                <a:srgbClr val="104D9B"/>
              </a:solidFill>
              <a:latin typeface="Times New Roman" pitchFamily="18" charset="0"/>
              <a:cs typeface="Times New Roman" pitchFamily="18" charset="0"/>
            </a:endParaRPr>
          </a:p>
          <a:p>
            <a:pPr>
              <a:buFont typeface="Wingdings" pitchFamily="2" charset="2"/>
              <a:buChar char="ü"/>
            </a:pPr>
            <a:r>
              <a:rPr lang="en-US" sz="2000" b="1" dirty="0">
                <a:solidFill>
                  <a:srgbClr val="104D9B"/>
                </a:solidFill>
                <a:latin typeface="Times New Roman" pitchFamily="18" charset="0"/>
                <a:cs typeface="Times New Roman" pitchFamily="18" charset="0"/>
              </a:rPr>
              <a:t> Individual HSA contribution limit is $3,400 per year. </a:t>
            </a:r>
            <a:endParaRPr lang="en-US" sz="2000" b="1" dirty="0">
              <a:solidFill>
                <a:srgbClr val="FFC000"/>
              </a:solidFill>
              <a:latin typeface="Times New Roman" pitchFamily="18" charset="0"/>
              <a:cs typeface="Times New Roman" pitchFamily="18" charset="0"/>
            </a:endParaRPr>
          </a:p>
          <a:p>
            <a:pPr>
              <a:buFont typeface="Wingdings" pitchFamily="2" charset="2"/>
              <a:buChar char="ü"/>
            </a:pPr>
            <a:endParaRPr lang="en-US" sz="2000" b="1" dirty="0">
              <a:solidFill>
                <a:srgbClr val="7030A0"/>
              </a:solidFill>
              <a:latin typeface="Times New Roman" pitchFamily="18" charset="0"/>
              <a:cs typeface="Times New Roman" pitchFamily="18" charset="0"/>
            </a:endParaRPr>
          </a:p>
          <a:p>
            <a:pPr>
              <a:buFont typeface="Wingdings" pitchFamily="2" charset="2"/>
              <a:buChar char="ü"/>
            </a:pPr>
            <a:r>
              <a:rPr lang="en-US" sz="2000" b="1" dirty="0">
                <a:solidFill>
                  <a:srgbClr val="104D9B"/>
                </a:solidFill>
                <a:latin typeface="Times New Roman" pitchFamily="18" charset="0"/>
                <a:cs typeface="Times New Roman" pitchFamily="18" charset="0"/>
              </a:rPr>
              <a:t>The HSA custodian fee will decrease to $2.50.</a:t>
            </a:r>
          </a:p>
          <a:p>
            <a:pPr>
              <a:buFont typeface="Wingdings" pitchFamily="2" charset="2"/>
              <a:buChar char="ü"/>
            </a:pPr>
            <a:endParaRPr lang="en-US" sz="2000" b="1" dirty="0">
              <a:solidFill>
                <a:srgbClr val="104D9B"/>
              </a:solidFill>
              <a:latin typeface="Times New Roman" pitchFamily="18" charset="0"/>
              <a:cs typeface="Times New Roman" pitchFamily="18" charset="0"/>
            </a:endParaRPr>
          </a:p>
          <a:p>
            <a:pPr>
              <a:buFont typeface="Wingdings" pitchFamily="2" charset="2"/>
              <a:buChar char="ü"/>
            </a:pPr>
            <a:r>
              <a:rPr lang="en-US" sz="2000" b="1" dirty="0">
                <a:solidFill>
                  <a:srgbClr val="104D9B"/>
                </a:solidFill>
                <a:latin typeface="Times New Roman" pitchFamily="18" charset="0"/>
                <a:cs typeface="Times New Roman" pitchFamily="18" charset="0"/>
              </a:rPr>
              <a:t> Employees should exhaust their FSA balance with </a:t>
            </a:r>
            <a:r>
              <a:rPr lang="en-US" sz="2000" b="1" dirty="0" err="1">
                <a:solidFill>
                  <a:srgbClr val="104D9B"/>
                </a:solidFill>
                <a:latin typeface="Times New Roman" pitchFamily="18" charset="0"/>
                <a:cs typeface="Times New Roman" pitchFamily="18" charset="0"/>
              </a:rPr>
              <a:t>WageWorks</a:t>
            </a:r>
            <a:r>
              <a:rPr lang="en-US" sz="2000" b="1" dirty="0">
                <a:solidFill>
                  <a:srgbClr val="104D9B"/>
                </a:solidFill>
                <a:latin typeface="Times New Roman" pitchFamily="18" charset="0"/>
                <a:cs typeface="Times New Roman" pitchFamily="18" charset="0"/>
              </a:rPr>
              <a:t> by the end of the grace period (September 15, 2017).</a:t>
            </a:r>
          </a:p>
          <a:p>
            <a:pPr>
              <a:buFont typeface="Wingdings" pitchFamily="2" charset="2"/>
              <a:buChar char="ü"/>
            </a:pPr>
            <a:endParaRPr lang="en-US" sz="2000" b="1" dirty="0">
              <a:solidFill>
                <a:srgbClr val="104D9B"/>
              </a:solidFill>
              <a:latin typeface="Times New Roman" pitchFamily="18" charset="0"/>
              <a:cs typeface="Times New Roman" pitchFamily="18" charset="0"/>
            </a:endParaRPr>
          </a:p>
        </p:txBody>
      </p:sp>
    </p:spTree>
    <p:extLst>
      <p:ext uri="{BB962C8B-B14F-4D97-AF65-F5344CB8AC3E}">
        <p14:creationId xmlns:p14="http://schemas.microsoft.com/office/powerpoint/2010/main" val="606913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146630"/>
            <a:ext cx="4267200" cy="943428"/>
          </a:xfrm>
        </p:spPr>
        <p:txBody>
          <a:bodyPr>
            <a:noAutofit/>
          </a:bodyPr>
          <a:lstStyle/>
          <a:p>
            <a:pPr>
              <a:defRPr/>
            </a:pPr>
            <a:r>
              <a:rPr lang="en-US" dirty="0"/>
              <a:t>Enrollment Form</a:t>
            </a:r>
          </a:p>
        </p:txBody>
      </p:sp>
      <p:sp>
        <p:nvSpPr>
          <p:cNvPr id="5" name="Content Placeholder 2"/>
          <p:cNvSpPr>
            <a:spLocks noGrp="1"/>
          </p:cNvSpPr>
          <p:nvPr>
            <p:ph idx="1"/>
          </p:nvPr>
        </p:nvSpPr>
        <p:spPr>
          <a:xfrm>
            <a:off x="685800" y="2438400"/>
            <a:ext cx="4800600" cy="2819400"/>
          </a:xfrm>
        </p:spPr>
        <p:txBody>
          <a:bodyPr>
            <a:normAutofit/>
          </a:bodyPr>
          <a:lstStyle/>
          <a:p>
            <a:pPr>
              <a:lnSpc>
                <a:spcPct val="150000"/>
              </a:lnSpc>
              <a:buFont typeface="Wingdings" pitchFamily="2" charset="2"/>
              <a:buChar char="ü"/>
            </a:pPr>
            <a:r>
              <a:rPr lang="en-US" sz="2400" dirty="0"/>
              <a:t>Open Enrollment</a:t>
            </a:r>
          </a:p>
          <a:p>
            <a:pPr>
              <a:lnSpc>
                <a:spcPct val="150000"/>
              </a:lnSpc>
              <a:buFont typeface="Wingdings" pitchFamily="2" charset="2"/>
              <a:buChar char="ü"/>
            </a:pPr>
            <a:r>
              <a:rPr lang="en-US" sz="2400" dirty="0"/>
              <a:t>New Hire</a:t>
            </a:r>
          </a:p>
          <a:p>
            <a:pPr>
              <a:lnSpc>
                <a:spcPct val="150000"/>
              </a:lnSpc>
              <a:buFont typeface="Wingdings" pitchFamily="2" charset="2"/>
              <a:buChar char="ü"/>
            </a:pPr>
            <a:r>
              <a:rPr lang="en-US" sz="2400" dirty="0"/>
              <a:t>Transfer</a:t>
            </a:r>
          </a:p>
          <a:p>
            <a:pPr>
              <a:lnSpc>
                <a:spcPct val="150000"/>
              </a:lnSpc>
              <a:buFont typeface="Wingdings" pitchFamily="2" charset="2"/>
              <a:buChar char="ü"/>
            </a:pPr>
            <a:r>
              <a:rPr lang="en-US" sz="2400" dirty="0"/>
              <a:t>Change in Status</a:t>
            </a:r>
          </a:p>
          <a:p>
            <a:pPr>
              <a:lnSpc>
                <a:spcPct val="150000"/>
              </a:lnSpc>
              <a:buFont typeface="Wingdings" pitchFamily="2" charset="2"/>
              <a:buChar char="ü"/>
            </a:pPr>
            <a:endParaRPr lang="en-US" sz="2400" dirty="0"/>
          </a:p>
        </p:txBody>
      </p:sp>
      <p:pic>
        <p:nvPicPr>
          <p:cNvPr id="47105" name="Picture 1"/>
          <p:cNvPicPr>
            <a:picLocks noChangeAspect="1" noChangeArrowheads="1"/>
          </p:cNvPicPr>
          <p:nvPr/>
        </p:nvPicPr>
        <p:blipFill>
          <a:blip r:embed="rId2"/>
          <a:srcRect/>
          <a:stretch>
            <a:fillRect/>
          </a:stretch>
        </p:blipFill>
        <p:spPr bwMode="auto">
          <a:xfrm>
            <a:off x="5114925" y="152400"/>
            <a:ext cx="3678021" cy="6505575"/>
          </a:xfrm>
          <a:prstGeom prst="rect">
            <a:avLst/>
          </a:prstGeom>
          <a:noFill/>
          <a:ln w="9525">
            <a:noFill/>
            <a:miter lim="800000"/>
            <a:headEnd/>
            <a:tailEnd/>
          </a:ln>
        </p:spPr>
      </p:pic>
    </p:spTree>
    <p:extLst>
      <p:ext uri="{BB962C8B-B14F-4D97-AF65-F5344CB8AC3E}">
        <p14:creationId xmlns:p14="http://schemas.microsoft.com/office/powerpoint/2010/main" val="2626198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71500" y="484094"/>
            <a:ext cx="8247876" cy="758692"/>
          </a:xfrm>
          <a:solidFill>
            <a:srgbClr val="104D9B"/>
          </a:solidFill>
        </p:spPr>
        <p:txBody>
          <a:bodyPr/>
          <a:lstStyle>
            <a:lvl1pPr algn="ctr">
              <a:defRPr>
                <a:solidFill>
                  <a:schemeClr val="bg1"/>
                </a:solidFill>
                <a:latin typeface="Times New Roman"/>
                <a:cs typeface="Times New Roman"/>
              </a:defRPr>
            </a:lvl1pPr>
          </a:lstStyle>
          <a:p>
            <a:pPr lvl="0"/>
            <a:r>
              <a:rPr lang="en-US" dirty="0"/>
              <a:t>Transfers</a:t>
            </a:r>
            <a:br>
              <a:rPr lang="en-US" dirty="0"/>
            </a:br>
            <a:endParaRPr dirty="0"/>
          </a:p>
        </p:txBody>
      </p:sp>
      <p:grpSp>
        <p:nvGrpSpPr>
          <p:cNvPr id="10" name="Group 9"/>
          <p:cNvGrpSpPr/>
          <p:nvPr/>
        </p:nvGrpSpPr>
        <p:grpSpPr>
          <a:xfrm>
            <a:off x="277905" y="326253"/>
            <a:ext cx="1105381" cy="1105381"/>
            <a:chOff x="7846785" y="326253"/>
            <a:chExt cx="1105381" cy="1105381"/>
          </a:xfrm>
        </p:grpSpPr>
        <p:sp>
          <p:nvSpPr>
            <p:cNvPr id="11" name="Oval 10"/>
            <p:cNvSpPr/>
            <p:nvPr/>
          </p:nvSpPr>
          <p:spPr>
            <a:xfrm>
              <a:off x="7846785" y="326253"/>
              <a:ext cx="1105381" cy="1105381"/>
            </a:xfrm>
            <a:prstGeom prst="ellipse">
              <a:avLst/>
            </a:prstGeom>
            <a:solidFill>
              <a:srgbClr val="10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7913039" y="395400"/>
              <a:ext cx="971066" cy="971066"/>
            </a:xfrm>
            <a:prstGeom prst="ellipse">
              <a:avLst/>
            </a:prstGeom>
            <a:blipFill rotWithShape="1">
              <a:blip r:embed="rId3" cstate="print">
                <a:alphaModFix amt="40000"/>
                <a:extLst>
                  <a:ext uri="{28A0092B-C50C-407E-A947-70E740481C1C}">
                    <a14:useLocalDpi xmlns:a14="http://schemas.microsoft.com/office/drawing/2010/main"/>
                  </a:ext>
                </a:extLst>
              </a:blip>
              <a:stretch>
                <a:fillRect/>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Content Placeholder 3"/>
          <p:cNvSpPr>
            <a:spLocks noGrp="1"/>
          </p:cNvSpPr>
          <p:nvPr>
            <p:ph idx="1"/>
          </p:nvPr>
        </p:nvSpPr>
        <p:spPr>
          <a:xfrm>
            <a:off x="917574" y="1587500"/>
            <a:ext cx="7556313" cy="4538663"/>
          </a:xfrm>
        </p:spPr>
        <p:txBody>
          <a:bodyPr>
            <a:normAutofit fontScale="92500"/>
          </a:bodyPr>
          <a:lstStyle/>
          <a:p>
            <a:pPr>
              <a:buClr>
                <a:srgbClr val="094899"/>
              </a:buClr>
              <a:buFont typeface="Wingdings" pitchFamily="2" charset="2"/>
              <a:buChar char="ü"/>
            </a:pPr>
            <a:r>
              <a:rPr lang="en-US" dirty="0">
                <a:latin typeface="Times New Roman" pitchFamily="18" charset="0"/>
                <a:cs typeface="Times New Roman" pitchFamily="18" charset="0"/>
              </a:rPr>
              <a:t>When an employee transfers, it is the employee’s responsibility to provide their current benefits to the new agency. At that point the BC for the new agency is responsible for starting payroll deductions for the new employee.</a:t>
            </a:r>
          </a:p>
          <a:p>
            <a:pPr>
              <a:buClr>
                <a:srgbClr val="094899"/>
              </a:buClr>
              <a:buNone/>
            </a:pPr>
            <a:endParaRPr lang="en-US" sz="1900" dirty="0">
              <a:latin typeface="Times New Roman" pitchFamily="18" charset="0"/>
              <a:cs typeface="Times New Roman" pitchFamily="18" charset="0"/>
            </a:endParaRPr>
          </a:p>
          <a:p>
            <a:pPr lvl="1">
              <a:buClr>
                <a:srgbClr val="094899"/>
              </a:buClr>
              <a:buNone/>
            </a:pPr>
            <a:r>
              <a:rPr lang="en-US" sz="1700" b="1" dirty="0">
                <a:latin typeface="Times New Roman" pitchFamily="18" charset="0"/>
                <a:cs typeface="Times New Roman" pitchFamily="18" charset="0"/>
              </a:rPr>
              <a:t>	</a:t>
            </a:r>
            <a:r>
              <a:rPr lang="en-US" b="1" dirty="0">
                <a:latin typeface="Times New Roman" pitchFamily="18" charset="0"/>
                <a:cs typeface="Times New Roman" pitchFamily="18" charset="0"/>
              </a:rPr>
              <a:t>In the event that the new employee is unsure of his or her current benefits, the employee needs to contact the old agency, contact FBMC’s service center or log in to </a:t>
            </a:r>
            <a:r>
              <a:rPr lang="en-US" b="1" dirty="0">
                <a:latin typeface="Times New Roman" pitchFamily="18" charset="0"/>
                <a:cs typeface="Times New Roman" pitchFamily="18" charset="0"/>
                <a:hlinkClick r:id="rId4"/>
              </a:rPr>
              <a:t>www.myFBMC.com</a:t>
            </a:r>
            <a:r>
              <a:rPr lang="en-US" b="1" dirty="0">
                <a:latin typeface="Times New Roman" pitchFamily="18" charset="0"/>
                <a:cs typeface="Times New Roman" pitchFamily="18" charset="0"/>
              </a:rPr>
              <a:t> to confirm coverage.</a:t>
            </a:r>
          </a:p>
          <a:p>
            <a:pPr lvl="1">
              <a:buClr>
                <a:srgbClr val="094899"/>
              </a:buClr>
              <a:buFont typeface="Wingdings" pitchFamily="2" charset="2"/>
              <a:buChar char="ü"/>
            </a:pPr>
            <a:endParaRPr lang="en-US" b="1" dirty="0">
              <a:latin typeface="Times New Roman" pitchFamily="18" charset="0"/>
              <a:cs typeface="Times New Roman" pitchFamily="18" charset="0"/>
            </a:endParaRPr>
          </a:p>
          <a:p>
            <a:pPr lvl="1">
              <a:buClr>
                <a:srgbClr val="094899"/>
              </a:buClr>
              <a:buNone/>
            </a:pPr>
            <a:r>
              <a:rPr lang="en-US" b="1" dirty="0">
                <a:latin typeface="Times New Roman" pitchFamily="18" charset="0"/>
                <a:cs typeface="Times New Roman" pitchFamily="18" charset="0"/>
              </a:rPr>
              <a:t>	New benefit coordinator needs to have the employee submit an enrollment form, mark it transfer, and all coverage’s must remain the same.</a:t>
            </a:r>
          </a:p>
          <a:p>
            <a:pPr marL="0" indent="0">
              <a:spcBef>
                <a:spcPts val="1200"/>
              </a:spcBef>
              <a:buClr>
                <a:srgbClr val="104D9B"/>
              </a:buClr>
            </a:pPr>
            <a:endParaRPr lang="en-US" dirty="0">
              <a:solidFill>
                <a:srgbClr val="000000"/>
              </a:solidFill>
            </a:endParaRPr>
          </a:p>
          <a:p>
            <a:pPr>
              <a:spcBef>
                <a:spcPts val="1200"/>
              </a:spcBef>
            </a:pPr>
            <a:endParaRPr lang="en-US" dirty="0"/>
          </a:p>
        </p:txBody>
      </p:sp>
    </p:spTree>
    <p:extLst>
      <p:ext uri="{BB962C8B-B14F-4D97-AF65-F5344CB8AC3E}">
        <p14:creationId xmlns:p14="http://schemas.microsoft.com/office/powerpoint/2010/main" val="987027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Status</a:t>
            </a:r>
          </a:p>
        </p:txBody>
      </p:sp>
      <p:sp>
        <p:nvSpPr>
          <p:cNvPr id="3" name="Content Placeholder 2"/>
          <p:cNvSpPr>
            <a:spLocks noGrp="1"/>
          </p:cNvSpPr>
          <p:nvPr>
            <p:ph idx="1"/>
          </p:nvPr>
        </p:nvSpPr>
        <p:spPr>
          <a:xfrm>
            <a:off x="498474" y="1030514"/>
            <a:ext cx="7556313" cy="4093029"/>
          </a:xfrm>
        </p:spPr>
        <p:txBody>
          <a:bodyPr>
            <a:normAutofit/>
          </a:bodyPr>
          <a:lstStyle/>
          <a:p>
            <a:pPr marL="0" indent="0">
              <a:spcAft>
                <a:spcPts val="600"/>
              </a:spcAft>
              <a:buNone/>
            </a:pPr>
            <a:endParaRPr lang="en-US" sz="2600" dirty="0"/>
          </a:p>
          <a:p>
            <a:pPr marL="0" indent="0">
              <a:spcAft>
                <a:spcPts val="600"/>
              </a:spcAft>
              <a:buFont typeface="Wingdings" pitchFamily="2" charset="2"/>
              <a:buChar char="ü"/>
            </a:pPr>
            <a:r>
              <a:rPr lang="en-US" sz="2600" dirty="0"/>
              <a:t> Employees now have the month of and two months following a qualifying event to submit a change in status form</a:t>
            </a:r>
          </a:p>
          <a:p>
            <a:pPr marL="0" indent="0">
              <a:spcAft>
                <a:spcPts val="600"/>
              </a:spcAft>
              <a:buFont typeface="Wingdings" pitchFamily="2" charset="2"/>
              <a:buChar char="ü"/>
            </a:pPr>
            <a:r>
              <a:rPr lang="en-US" sz="2600" dirty="0"/>
              <a:t> Must include supporting documentation</a:t>
            </a:r>
          </a:p>
          <a:p>
            <a:pPr marL="0" indent="0">
              <a:spcAft>
                <a:spcPts val="600"/>
              </a:spcAft>
              <a:buFont typeface="Wingdings" pitchFamily="2" charset="2"/>
              <a:buChar char="ü"/>
            </a:pPr>
            <a:r>
              <a:rPr lang="en-US" sz="2600" dirty="0"/>
              <a:t> Benefit Coordinators will receive confirmation of approval or denial from FBMC via fax</a:t>
            </a:r>
          </a:p>
          <a:p>
            <a:pPr>
              <a:buNone/>
            </a:pPr>
            <a:endParaRPr lang="en-US" dirty="0">
              <a:solidFill>
                <a:schemeClr val="accent1">
                  <a:lumMod val="75000"/>
                </a:schemeClr>
              </a:solidFill>
            </a:endParaRPr>
          </a:p>
          <a:p>
            <a:endParaRPr lang="en-US" dirty="0">
              <a:solidFill>
                <a:schemeClr val="accent1">
                  <a:lumMod val="75000"/>
                </a:schemeClr>
              </a:solidFill>
            </a:endParaRPr>
          </a:p>
          <a:p>
            <a:endParaRPr lang="en-US" u="sng" dirty="0"/>
          </a:p>
          <a:p>
            <a:endParaRPr lang="en-US" u="sng" dirty="0"/>
          </a:p>
          <a:p>
            <a:endParaRPr lang="en-US" dirty="0"/>
          </a:p>
        </p:txBody>
      </p:sp>
    </p:spTree>
    <p:extLst>
      <p:ext uri="{BB962C8B-B14F-4D97-AF65-F5344CB8AC3E}">
        <p14:creationId xmlns:p14="http://schemas.microsoft.com/office/powerpoint/2010/main" val="2372794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3400" y="484094"/>
            <a:ext cx="8285976" cy="758692"/>
          </a:xfrm>
          <a:solidFill>
            <a:srgbClr val="104D9B"/>
          </a:solidFill>
        </p:spPr>
        <p:txBody>
          <a:bodyPr/>
          <a:lstStyle>
            <a:lvl1pPr algn="ctr">
              <a:defRPr>
                <a:solidFill>
                  <a:schemeClr val="bg1"/>
                </a:solidFill>
                <a:latin typeface="Times New Roman"/>
                <a:cs typeface="Times New Roman"/>
              </a:defRPr>
            </a:lvl1pPr>
          </a:lstStyle>
          <a:p>
            <a:r>
              <a:rPr lang="en-US" dirty="0"/>
              <a:t>Terminating Benefits</a:t>
            </a:r>
            <a:endParaRPr dirty="0"/>
          </a:p>
        </p:txBody>
      </p:sp>
      <p:grpSp>
        <p:nvGrpSpPr>
          <p:cNvPr id="12" name="Group 11"/>
          <p:cNvGrpSpPr/>
          <p:nvPr/>
        </p:nvGrpSpPr>
        <p:grpSpPr>
          <a:xfrm>
            <a:off x="277905" y="326253"/>
            <a:ext cx="1105381" cy="1105381"/>
            <a:chOff x="7846785" y="326253"/>
            <a:chExt cx="1105381" cy="1105381"/>
          </a:xfrm>
        </p:grpSpPr>
        <p:sp>
          <p:nvSpPr>
            <p:cNvPr id="13" name="Oval 12"/>
            <p:cNvSpPr/>
            <p:nvPr/>
          </p:nvSpPr>
          <p:spPr>
            <a:xfrm>
              <a:off x="7846785" y="326253"/>
              <a:ext cx="1105381" cy="1105381"/>
            </a:xfrm>
            <a:prstGeom prst="ellipse">
              <a:avLst/>
            </a:prstGeom>
            <a:solidFill>
              <a:srgbClr val="10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7913039" y="395400"/>
              <a:ext cx="971066" cy="971066"/>
            </a:xfrm>
            <a:prstGeom prst="ellipse">
              <a:avLst/>
            </a:prstGeom>
            <a:blipFill rotWithShape="1">
              <a:blip r:embed="rId2" cstate="print">
                <a:alphaModFix amt="40000"/>
                <a:extLst>
                  <a:ext uri="{28A0092B-C50C-407E-A947-70E740481C1C}">
                    <a14:useLocalDpi xmlns:a14="http://schemas.microsoft.com/office/drawing/2010/main"/>
                  </a:ext>
                </a:extLst>
              </a:blip>
              <a:stretch>
                <a:fillRect/>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 name="Content Placeholder 3"/>
          <p:cNvSpPr>
            <a:spLocks noGrp="1"/>
          </p:cNvSpPr>
          <p:nvPr>
            <p:ph idx="1"/>
          </p:nvPr>
        </p:nvSpPr>
        <p:spPr>
          <a:xfrm>
            <a:off x="803274" y="1587500"/>
            <a:ext cx="7556313" cy="4538663"/>
          </a:xfrm>
        </p:spPr>
        <p:txBody>
          <a:bodyPr>
            <a:normAutofit/>
          </a:bodyPr>
          <a:lstStyle/>
          <a:p>
            <a:pPr>
              <a:spcBef>
                <a:spcPts val="1200"/>
              </a:spcBef>
              <a:buClr>
                <a:srgbClr val="104D9B"/>
              </a:buClr>
              <a:buSzPct val="80000"/>
              <a:buFont typeface="Wingdings" pitchFamily="2" charset="2"/>
              <a:buChar char=""/>
            </a:pPr>
            <a:r>
              <a:rPr lang="en-US" sz="3200" dirty="0">
                <a:latin typeface="Times New Roman" pitchFamily="18" charset="0"/>
                <a:cs typeface="Times New Roman" pitchFamily="18" charset="0"/>
              </a:rPr>
              <a:t>State Agencies/Universities &amp; Colleges:</a:t>
            </a:r>
          </a:p>
          <a:p>
            <a:pPr lvl="1">
              <a:spcBef>
                <a:spcPts val="1200"/>
              </a:spcBef>
              <a:buClr>
                <a:srgbClr val="094899"/>
              </a:buClr>
              <a:buNone/>
            </a:pPr>
            <a:r>
              <a:rPr lang="en-US" sz="2200" b="1" dirty="0">
                <a:latin typeface="Times New Roman" pitchFamily="18" charset="0"/>
                <a:cs typeface="Times New Roman" pitchFamily="18" charset="0"/>
              </a:rPr>
              <a:t>	Notify FBMC via the payroll system (OASIS, EPICS, etc.) if an EE is terming, retiring or going on LOA.</a:t>
            </a:r>
          </a:p>
          <a:p>
            <a:pPr lvl="1">
              <a:spcBef>
                <a:spcPts val="1200"/>
              </a:spcBef>
              <a:buClr>
                <a:srgbClr val="094899"/>
              </a:buClr>
              <a:buFont typeface="Wingdings" pitchFamily="2" charset="2"/>
              <a:buChar char=""/>
            </a:pPr>
            <a:endParaRPr lang="en-US" b="1" dirty="0">
              <a:latin typeface="Times New Roman" pitchFamily="18" charset="0"/>
              <a:cs typeface="Times New Roman" pitchFamily="18" charset="0"/>
            </a:endParaRPr>
          </a:p>
          <a:p>
            <a:pPr lvl="1">
              <a:spcBef>
                <a:spcPts val="1200"/>
              </a:spcBef>
              <a:buClr>
                <a:srgbClr val="094899"/>
              </a:buClr>
              <a:buNone/>
            </a:pPr>
            <a:endParaRPr lang="en-US" b="1" dirty="0">
              <a:latin typeface="Times New Roman" pitchFamily="18" charset="0"/>
              <a:cs typeface="Times New Roman" pitchFamily="18" charset="0"/>
            </a:endParaRPr>
          </a:p>
          <a:p>
            <a:pPr>
              <a:spcBef>
                <a:spcPts val="1200"/>
              </a:spcBef>
              <a:buClr>
                <a:srgbClr val="094899"/>
              </a:buClr>
              <a:buFont typeface="Wingdings" pitchFamily="2" charset="2"/>
              <a:buChar char=""/>
            </a:pPr>
            <a:r>
              <a:rPr lang="en-US" sz="3200" dirty="0">
                <a:latin typeface="Times New Roman" pitchFamily="18" charset="0"/>
                <a:cs typeface="Times New Roman" pitchFamily="18" charset="0"/>
              </a:rPr>
              <a:t>Non-States &amp; Boards of Education:</a:t>
            </a:r>
          </a:p>
          <a:p>
            <a:pPr lvl="1">
              <a:spcBef>
                <a:spcPts val="1200"/>
              </a:spcBef>
              <a:buClr>
                <a:srgbClr val="094899"/>
              </a:buClr>
              <a:buNone/>
            </a:pPr>
            <a:r>
              <a:rPr lang="en-US" sz="2200" b="1" dirty="0">
                <a:latin typeface="Times New Roman" pitchFamily="18" charset="0"/>
                <a:cs typeface="Times New Roman" pitchFamily="18" charset="0"/>
              </a:rPr>
              <a:t>	Notify FBMC via the </a:t>
            </a:r>
            <a:r>
              <a:rPr lang="en-US" sz="2200" b="1" dirty="0" err="1">
                <a:latin typeface="Times New Roman" pitchFamily="18" charset="0"/>
                <a:cs typeface="Times New Roman" pitchFamily="18" charset="0"/>
              </a:rPr>
              <a:t>fillable</a:t>
            </a:r>
            <a:r>
              <a:rPr lang="en-US" sz="2200" b="1" dirty="0">
                <a:latin typeface="Times New Roman" pitchFamily="18" charset="0"/>
                <a:cs typeface="Times New Roman" pitchFamily="18" charset="0"/>
              </a:rPr>
              <a:t> adjustment form if an EE is terming, retiring or going on LOA .</a:t>
            </a:r>
          </a:p>
          <a:p>
            <a:pPr lvl="1">
              <a:spcBef>
                <a:spcPts val="1200"/>
              </a:spcBef>
            </a:pPr>
            <a:endParaRPr lang="en-US" dirty="0"/>
          </a:p>
          <a:p>
            <a:pPr lvl="1">
              <a:spcBef>
                <a:spcPts val="1200"/>
              </a:spcBef>
            </a:pPr>
            <a:endParaRPr lang="en-US" dirty="0"/>
          </a:p>
          <a:p>
            <a:pPr>
              <a:spcBef>
                <a:spcPts val="1200"/>
              </a:spcBef>
            </a:pPr>
            <a:endParaRPr lang="en-US" dirty="0"/>
          </a:p>
          <a:p>
            <a:pPr>
              <a:spcBef>
                <a:spcPts val="1200"/>
              </a:spcBef>
            </a:pPr>
            <a:endParaRPr lang="en-US" dirty="0"/>
          </a:p>
          <a:p>
            <a:pPr>
              <a:spcBef>
                <a:spcPts val="1200"/>
              </a:spcBef>
            </a:pPr>
            <a:endParaRPr lang="en-US" dirty="0"/>
          </a:p>
          <a:p>
            <a:pPr>
              <a:spcBef>
                <a:spcPts val="1200"/>
              </a:spcBef>
            </a:pPr>
            <a:endParaRPr lang="en-US" dirty="0"/>
          </a:p>
        </p:txBody>
      </p:sp>
    </p:spTree>
    <p:extLst>
      <p:ext uri="{BB962C8B-B14F-4D97-AF65-F5344CB8AC3E}">
        <p14:creationId xmlns:p14="http://schemas.microsoft.com/office/powerpoint/2010/main" val="169776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6910" y="1821573"/>
            <a:ext cx="6799604" cy="3508653"/>
          </a:xfrm>
          <a:prstGeom prst="rect">
            <a:avLst/>
          </a:prstGeom>
        </p:spPr>
        <p:txBody>
          <a:bodyPr wrap="square">
            <a:spAutoFit/>
          </a:bodyPr>
          <a:lstStyle/>
          <a:p>
            <a:pPr marL="457200" indent="-457200" defTabSz="457200">
              <a:spcAft>
                <a:spcPts val="600"/>
              </a:spcAft>
              <a:buFont typeface="+mj-lt"/>
              <a:buAutoNum type="arabicPeriod" startAt="2"/>
            </a:pPr>
            <a:endParaRPr lang="en-US" sz="2400" dirty="0">
              <a:latin typeface="Arial" panose="020B0604020202020204" pitchFamily="34" charset="0"/>
              <a:cs typeface="Arial" panose="020B0604020202020204" pitchFamily="34" charset="0"/>
            </a:endParaRPr>
          </a:p>
          <a:p>
            <a:pPr defTabSz="457200">
              <a:spcAft>
                <a:spcPts val="600"/>
              </a:spcAft>
            </a:pPr>
            <a:r>
              <a:rPr lang="en-US" sz="2400" dirty="0">
                <a:latin typeface="Arial" panose="020B0604020202020204" pitchFamily="34" charset="0"/>
                <a:cs typeface="Arial" panose="020B0604020202020204" pitchFamily="34" charset="0"/>
              </a:rPr>
              <a:t>Increase deductible and out-of-pocket maximum amounts in PEIA PPB Plans A, B, and D</a:t>
            </a:r>
          </a:p>
          <a:p>
            <a:pPr marL="910559" lvl="2">
              <a:spcAft>
                <a:spcPts val="600"/>
              </a:spcAft>
            </a:pPr>
            <a:r>
              <a:rPr lang="en-US" sz="2400" dirty="0">
                <a:latin typeface="Arial" panose="020B0604020202020204" pitchFamily="34" charset="0"/>
                <a:cs typeface="Arial" panose="020B0604020202020204" pitchFamily="34" charset="0"/>
              </a:rPr>
              <a:t>Increase deductible by $200 single/</a:t>
            </a:r>
          </a:p>
          <a:p>
            <a:pPr marL="910559" lvl="2">
              <a:spcAft>
                <a:spcPts val="600"/>
              </a:spcAft>
            </a:pPr>
            <a:r>
              <a:rPr lang="en-US" sz="2400" dirty="0">
                <a:latin typeface="Arial" panose="020B0604020202020204" pitchFamily="34" charset="0"/>
                <a:cs typeface="Arial" panose="020B0604020202020204" pitchFamily="34" charset="0"/>
              </a:rPr>
              <a:t>$400 family</a:t>
            </a:r>
          </a:p>
          <a:p>
            <a:pPr marL="910559" lvl="2">
              <a:spcAft>
                <a:spcPts val="600"/>
              </a:spcAft>
            </a:pPr>
            <a:r>
              <a:rPr lang="en-US" sz="2400" dirty="0">
                <a:latin typeface="Arial" panose="020B0604020202020204" pitchFamily="34" charset="0"/>
                <a:cs typeface="Arial" panose="020B0604020202020204" pitchFamily="34" charset="0"/>
              </a:rPr>
              <a:t>Increase out-of-pocket maximum by </a:t>
            </a:r>
          </a:p>
          <a:p>
            <a:pPr marL="910559" lvl="2">
              <a:spcAft>
                <a:spcPts val="600"/>
              </a:spcAft>
            </a:pPr>
            <a:r>
              <a:rPr lang="en-US" sz="2400" dirty="0">
                <a:latin typeface="Arial" panose="020B0604020202020204" pitchFamily="34" charset="0"/>
                <a:cs typeface="Arial" panose="020B0604020202020204" pitchFamily="34" charset="0"/>
              </a:rPr>
              <a:t>$1,000 single/$2,000 family</a:t>
            </a:r>
          </a:p>
          <a:p>
            <a:pPr defTabSz="457200"/>
            <a:endParaRPr lang="en-U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r>
              <a:rPr lang="en-US" b="1" dirty="0">
                <a:solidFill>
                  <a:srgbClr val="0070C0"/>
                </a:solidFill>
              </a:rPr>
              <a:t>Active State Employees </a:t>
            </a:r>
            <a:br>
              <a:rPr lang="en-US" b="1" dirty="0">
                <a:solidFill>
                  <a:srgbClr val="0070C0"/>
                </a:solidFill>
              </a:rPr>
            </a:br>
            <a:r>
              <a:rPr lang="en-US" b="1" dirty="0">
                <a:solidFill>
                  <a:srgbClr val="0070C0"/>
                </a:solidFill>
              </a:rPr>
              <a:t>and Non-State Employees</a:t>
            </a:r>
          </a:p>
        </p:txBody>
      </p:sp>
      <p:sp>
        <p:nvSpPr>
          <p:cNvPr id="4" name="Slide Number Placeholder 3"/>
          <p:cNvSpPr>
            <a:spLocks noGrp="1"/>
          </p:cNvSpPr>
          <p:nvPr>
            <p:ph type="sldNum" sz="quarter" idx="12"/>
          </p:nvPr>
        </p:nvSpPr>
        <p:spPr/>
        <p:txBody>
          <a:bodyPr/>
          <a:lstStyle/>
          <a:p>
            <a:fld id="{187100E8-90C1-48C2-9227-969F262F18AE}" type="slidenum">
              <a:rPr lang="en-US" smtClean="0"/>
              <a:pPr/>
              <a:t>5</a:t>
            </a:fld>
            <a:endParaRPr lang="en-US" dirty="0"/>
          </a:p>
        </p:txBody>
      </p:sp>
    </p:spTree>
    <p:extLst>
      <p:ext uri="{BB962C8B-B14F-4D97-AF65-F5344CB8AC3E}">
        <p14:creationId xmlns:p14="http://schemas.microsoft.com/office/powerpoint/2010/main" val="421834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1161144"/>
            <a:ext cx="3788229" cy="2307770"/>
          </a:xfrm>
        </p:spPr>
        <p:txBody>
          <a:bodyPr/>
          <a:lstStyle/>
          <a:p>
            <a:r>
              <a:rPr lang="en-US" dirty="0"/>
              <a:t>Online Enrollment Confirmation Statement</a:t>
            </a:r>
          </a:p>
        </p:txBody>
      </p:sp>
      <p:pic>
        <p:nvPicPr>
          <p:cNvPr id="6" name="Picture 5"/>
          <p:cNvPicPr/>
          <p:nvPr/>
        </p:nvPicPr>
        <p:blipFill>
          <a:blip r:embed="rId2"/>
          <a:srcRect b="13462"/>
          <a:stretch>
            <a:fillRect/>
          </a:stretch>
        </p:blipFill>
        <p:spPr>
          <a:xfrm>
            <a:off x="3962401" y="174171"/>
            <a:ext cx="4856976" cy="5823671"/>
          </a:xfrm>
          <a:prstGeom prst="rect">
            <a:avLst/>
          </a:prstGeom>
        </p:spPr>
      </p:pic>
    </p:spTree>
    <p:extLst>
      <p:ext uri="{BB962C8B-B14F-4D97-AF65-F5344CB8AC3E}">
        <p14:creationId xmlns:p14="http://schemas.microsoft.com/office/powerpoint/2010/main" val="1073350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625600"/>
            <a:ext cx="8001000" cy="4383314"/>
          </a:xfrm>
        </p:spPr>
        <p:txBody>
          <a:bodyPr>
            <a:normAutofit/>
          </a:bodyPr>
          <a:lstStyle/>
          <a:p>
            <a:pPr>
              <a:buFont typeface="Wingdings" pitchFamily="2" charset="2"/>
              <a:buChar char="ü"/>
            </a:pPr>
            <a:r>
              <a:rPr lang="en-US" dirty="0"/>
              <a:t>Reminder Boards of Education and Non-State agencies need to provide salary information to Marilyn Padgett for employees that have had a salary change within the last 12 months</a:t>
            </a:r>
          </a:p>
          <a:p>
            <a:pPr>
              <a:buFont typeface="Wingdings" pitchFamily="2" charset="2"/>
              <a:buChar char="ü"/>
            </a:pPr>
            <a:r>
              <a:rPr lang="en-US" dirty="0"/>
              <a:t>Complete Benefit Coordinator section of enrollment form in its entirety for ALL enrollment forms</a:t>
            </a:r>
          </a:p>
          <a:p>
            <a:pPr>
              <a:buFont typeface="Wingdings" pitchFamily="2" charset="2"/>
              <a:buChar char="ü"/>
            </a:pPr>
            <a:r>
              <a:rPr lang="en-US" dirty="0"/>
              <a:t>Provide Enrollment Forms to FBMC twice a week. Mark the last shipment of forms as ‘Final Batch”</a:t>
            </a:r>
          </a:p>
          <a:p>
            <a:pPr>
              <a:buFont typeface="Wingdings" pitchFamily="2" charset="2"/>
              <a:buChar char="ü"/>
            </a:pPr>
            <a:r>
              <a:rPr lang="en-US" dirty="0"/>
              <a:t>All enrollment forms must be postmarked by May 20</a:t>
            </a:r>
            <a:r>
              <a:rPr lang="en-US" baseline="30000" dirty="0"/>
              <a:t>th</a:t>
            </a:r>
            <a:endParaRPr lang="en-US" dirty="0"/>
          </a:p>
          <a:p>
            <a:pPr>
              <a:buFont typeface="Wingdings" pitchFamily="2" charset="2"/>
              <a:buChar char="ü"/>
            </a:pPr>
            <a:r>
              <a:rPr lang="en-US" dirty="0"/>
              <a:t>Non-State agencies will receive enrollment packets and be responsible for distributing enrollment materials to their employees</a:t>
            </a:r>
          </a:p>
          <a:p>
            <a:pPr>
              <a:buFont typeface="Wingdings" pitchFamily="2" charset="2"/>
              <a:buChar char="ü"/>
            </a:pPr>
            <a:r>
              <a:rPr lang="en-US" dirty="0"/>
              <a:t>Pay period designations for the Final OASIS Wave may convert from 24-pay to 26-pay during the plan year</a:t>
            </a:r>
          </a:p>
          <a:p>
            <a:pPr>
              <a:buFont typeface="Wingdings" pitchFamily="2" charset="2"/>
              <a:buChar char="ü"/>
            </a:pPr>
            <a:endParaRPr lang="en-US" sz="2200" dirty="0"/>
          </a:p>
          <a:p>
            <a:pPr>
              <a:buNone/>
            </a:pPr>
            <a:endParaRPr lang="en-US" sz="2200" dirty="0"/>
          </a:p>
          <a:p>
            <a:endParaRPr lang="en-US" dirty="0"/>
          </a:p>
        </p:txBody>
      </p:sp>
      <p:sp>
        <p:nvSpPr>
          <p:cNvPr id="6" name="Title 5"/>
          <p:cNvSpPr>
            <a:spLocks noGrp="1"/>
          </p:cNvSpPr>
          <p:nvPr>
            <p:ph type="title"/>
          </p:nvPr>
        </p:nvSpPr>
        <p:spPr/>
        <p:txBody>
          <a:bodyPr/>
          <a:lstStyle/>
          <a:p>
            <a:r>
              <a:rPr lang="en-US" dirty="0"/>
              <a:t>Things to Remember</a:t>
            </a:r>
          </a:p>
        </p:txBody>
      </p:sp>
    </p:spTree>
    <p:extLst>
      <p:ext uri="{BB962C8B-B14F-4D97-AF65-F5344CB8AC3E}">
        <p14:creationId xmlns:p14="http://schemas.microsoft.com/office/powerpoint/2010/main" val="2685666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z="3600" dirty="0"/>
              <a:t>Contact Information</a:t>
            </a:r>
          </a:p>
        </p:txBody>
      </p:sp>
      <p:sp>
        <p:nvSpPr>
          <p:cNvPr id="4" name="Content Placeholder 2"/>
          <p:cNvSpPr txBox="1">
            <a:spLocks/>
          </p:cNvSpPr>
          <p:nvPr/>
        </p:nvSpPr>
        <p:spPr>
          <a:xfrm>
            <a:off x="381000" y="1669144"/>
            <a:ext cx="8229600" cy="445702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lang="en-US" sz="2800" b="1" dirty="0">
                <a:solidFill>
                  <a:srgbClr val="104D9B"/>
                </a:solidFill>
                <a:latin typeface="Times New Roman" pitchFamily="18" charset="0"/>
                <a:cs typeface="Times New Roman" pitchFamily="18" charset="0"/>
              </a:rPr>
              <a:t>FBMC Service Center</a:t>
            </a:r>
          </a:p>
          <a:p>
            <a:pPr marL="342900" marR="0" lvl="0" indent="-342900" algn="just" defTabSz="914400" rtl="0" eaLnBrk="1" fontAlgn="auto" latinLnBrk="0" hangingPunct="1">
              <a:lnSpc>
                <a:spcPct val="100000"/>
              </a:lnSpc>
              <a:spcBef>
                <a:spcPct val="20000"/>
              </a:spcBef>
              <a:spcAft>
                <a:spcPts val="0"/>
              </a:spcAft>
              <a:buClrTx/>
              <a:buSzTx/>
              <a:tabLst/>
              <a:defRPr/>
            </a:pPr>
            <a:r>
              <a:rPr lang="en-US" sz="2600" b="1" dirty="0">
                <a:solidFill>
                  <a:srgbClr val="104D9B"/>
                </a:solidFill>
                <a:latin typeface="Times New Roman" pitchFamily="18" charset="0"/>
                <a:cs typeface="Times New Roman" pitchFamily="18" charset="0"/>
              </a:rPr>
              <a:t>	</a:t>
            </a:r>
            <a:r>
              <a:rPr lang="en-US" sz="2600" b="1" dirty="0">
                <a:solidFill>
                  <a:srgbClr val="3C8C30"/>
                </a:solidFill>
                <a:latin typeface="Times New Roman" pitchFamily="18" charset="0"/>
                <a:cs typeface="Times New Roman" pitchFamily="18" charset="0"/>
              </a:rPr>
              <a:t>1-844-55-WVA4U (1-844-559-8248)</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a:ln>
                <a:noFill/>
              </a:ln>
              <a:solidFill>
                <a:srgbClr val="104D9B"/>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600"/>
              </a:spcAft>
              <a:buClrTx/>
              <a:buSzTx/>
              <a:buFont typeface="Wingdings" pitchFamily="2" charset="2"/>
              <a:buChar char="ü"/>
              <a:tabLst/>
              <a:defRPr/>
            </a:pPr>
            <a:r>
              <a:rPr lang="en-US" sz="2200" b="1" dirty="0">
                <a:solidFill>
                  <a:srgbClr val="104D9B"/>
                </a:solidFill>
                <a:latin typeface="Times New Roman" pitchFamily="18" charset="0"/>
                <a:cs typeface="Times New Roman" pitchFamily="18" charset="0"/>
              </a:rPr>
              <a:t>Kayla Horton  </a:t>
            </a:r>
            <a:r>
              <a:rPr kumimoji="0" lang="en-US" sz="2200" b="1" i="0" u="none" strike="noStrike" kern="1200" cap="none" spc="0" normalizeH="0" baseline="0" noProof="0" dirty="0">
                <a:ln>
                  <a:noFill/>
                </a:ln>
                <a:solidFill>
                  <a:srgbClr val="104D9B"/>
                </a:solidFill>
                <a:effectLst/>
                <a:uLnTx/>
                <a:uFillTx/>
                <a:latin typeface="Times New Roman" pitchFamily="18" charset="0"/>
                <a:cs typeface="Times New Roman" pitchFamily="18" charset="0"/>
                <a:hlinkClick r:id="rId3"/>
              </a:rPr>
              <a:t>Khorton@fbmc.com</a:t>
            </a:r>
            <a:r>
              <a:rPr kumimoji="0" lang="en-US" sz="2200" b="1" i="0" u="none" strike="noStrike" kern="1200" cap="none" spc="0" normalizeH="0" baseline="0" noProof="0" dirty="0">
                <a:ln>
                  <a:noFill/>
                </a:ln>
                <a:solidFill>
                  <a:srgbClr val="104D9B"/>
                </a:solidFill>
                <a:effectLst/>
                <a:uLnTx/>
                <a:uFillTx/>
                <a:latin typeface="Times New Roman" pitchFamily="18" charset="0"/>
                <a:cs typeface="Times New Roman" pitchFamily="18" charset="0"/>
              </a:rPr>
              <a:t> </a:t>
            </a:r>
            <a:r>
              <a:rPr lang="en-US" sz="2200" b="1" dirty="0">
                <a:solidFill>
                  <a:srgbClr val="104D9B"/>
                </a:solidFill>
                <a:latin typeface="Times New Roman" pitchFamily="18" charset="0"/>
                <a:cs typeface="Times New Roman" pitchFamily="18" charset="0"/>
              </a:rPr>
              <a:t>304-558-7850 Ext. 52627</a:t>
            </a:r>
          </a:p>
          <a:p>
            <a:pPr marL="342900" lvl="0" indent="-342900" algn="just" defTabSz="914400">
              <a:spcBef>
                <a:spcPct val="20000"/>
              </a:spcBef>
              <a:spcAft>
                <a:spcPts val="600"/>
              </a:spcAft>
              <a:defRPr/>
            </a:pPr>
            <a:r>
              <a:rPr lang="en-US" sz="2000" b="1" dirty="0">
                <a:solidFill>
                  <a:srgbClr val="3C8C30"/>
                </a:solidFill>
                <a:latin typeface="Times New Roman" pitchFamily="18" charset="0"/>
                <a:cs typeface="Times New Roman" pitchFamily="18" charset="0"/>
              </a:rPr>
              <a:t>	Items related to issue resolution, notification of any BC changes &amp; employer access to fbmc.com</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200" b="1" i="0" u="none" strike="noStrike" kern="1200" cap="none" spc="0" normalizeH="0" baseline="0" noProof="0" dirty="0">
              <a:ln>
                <a:noFill/>
              </a:ln>
              <a:solidFill>
                <a:srgbClr val="104D9B"/>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600"/>
              </a:spcAft>
              <a:buClrTx/>
              <a:buSzTx/>
              <a:buFont typeface="Wingdings" pitchFamily="2" charset="2"/>
              <a:buChar char="ü"/>
              <a:tabLst/>
              <a:defRPr/>
            </a:pPr>
            <a:r>
              <a:rPr lang="en-US" sz="2200" b="1" dirty="0">
                <a:solidFill>
                  <a:srgbClr val="104D9B"/>
                </a:solidFill>
                <a:latin typeface="Times New Roman" pitchFamily="18" charset="0"/>
                <a:cs typeface="Times New Roman" pitchFamily="18" charset="0"/>
              </a:rPr>
              <a:t>Emily Hoffman  </a:t>
            </a:r>
            <a:r>
              <a:rPr kumimoji="0" lang="en-US" sz="2200" b="1" i="0" u="none" strike="noStrike" kern="1200" cap="none" spc="0" normalizeH="0" baseline="0" noProof="0" dirty="0">
                <a:ln>
                  <a:noFill/>
                </a:ln>
                <a:solidFill>
                  <a:srgbClr val="104D9B"/>
                </a:solidFill>
                <a:effectLst/>
                <a:uLnTx/>
                <a:uFillTx/>
                <a:latin typeface="Times New Roman" pitchFamily="18" charset="0"/>
                <a:cs typeface="Times New Roman" pitchFamily="18" charset="0"/>
                <a:hlinkClick r:id="rId4"/>
              </a:rPr>
              <a:t>Ehoffman@fbmc.com</a:t>
            </a:r>
            <a:r>
              <a:rPr kumimoji="0" lang="en-US" sz="2200" b="1" i="0" u="none" strike="noStrike" kern="1200" cap="none" spc="0" normalizeH="0" baseline="0" noProof="0" dirty="0">
                <a:ln>
                  <a:noFill/>
                </a:ln>
                <a:solidFill>
                  <a:srgbClr val="104D9B"/>
                </a:solidFill>
                <a:effectLst/>
                <a:uLnTx/>
                <a:uFillTx/>
                <a:latin typeface="Times New Roman" pitchFamily="18" charset="0"/>
                <a:cs typeface="Times New Roman" pitchFamily="18" charset="0"/>
              </a:rPr>
              <a:t>  </a:t>
            </a:r>
            <a:r>
              <a:rPr lang="en-US" sz="2200" b="1" dirty="0">
                <a:solidFill>
                  <a:srgbClr val="104D9B"/>
                </a:solidFill>
                <a:latin typeface="Times New Roman" pitchFamily="18" charset="0"/>
                <a:cs typeface="Times New Roman" pitchFamily="18" charset="0"/>
              </a:rPr>
              <a:t>304-558-7850 Ext. 52652</a:t>
            </a:r>
            <a:endParaRPr kumimoji="0" lang="en-US" sz="2200" b="1" i="0" u="none" strike="noStrike" kern="1200" cap="none" spc="0" normalizeH="0" baseline="0" noProof="0" dirty="0">
              <a:ln>
                <a:noFill/>
              </a:ln>
              <a:solidFill>
                <a:srgbClr val="104D9B"/>
              </a:solidFill>
              <a:effectLst/>
              <a:uLnTx/>
              <a:uFillTx/>
              <a:latin typeface="Times New Roman" pitchFamily="18" charset="0"/>
              <a:cs typeface="Times New Roman" pitchFamily="18" charset="0"/>
            </a:endParaRPr>
          </a:p>
          <a:p>
            <a:pPr marL="342900" lvl="0" indent="-342900" defTabSz="914400">
              <a:spcBef>
                <a:spcPct val="20000"/>
              </a:spcBef>
              <a:spcAft>
                <a:spcPts val="600"/>
              </a:spcAft>
              <a:defRPr/>
            </a:pPr>
            <a:r>
              <a:rPr lang="en-US" sz="2000" b="1" dirty="0">
                <a:solidFill>
                  <a:srgbClr val="104D9B"/>
                </a:solidFill>
                <a:latin typeface="Times New Roman" pitchFamily="18" charset="0"/>
                <a:cs typeface="Times New Roman" pitchFamily="18" charset="0"/>
              </a:rPr>
              <a:t>	</a:t>
            </a:r>
            <a:r>
              <a:rPr lang="en-US" sz="2000" b="1" dirty="0">
                <a:solidFill>
                  <a:srgbClr val="3C8C30"/>
                </a:solidFill>
                <a:latin typeface="Times New Roman" pitchFamily="18" charset="0"/>
                <a:cs typeface="Times New Roman" pitchFamily="18" charset="0"/>
              </a:rPr>
              <a:t>Items related to escalated issue resolution</a:t>
            </a:r>
            <a:endParaRPr kumimoji="0" lang="en-US" sz="2000" b="1" i="0" u="none" strike="noStrike" kern="1200" cap="none" spc="0" normalizeH="0" baseline="0" noProof="0" dirty="0">
              <a:ln>
                <a:noFill/>
              </a:ln>
              <a:solidFill>
                <a:srgbClr val="3C8C3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116484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 (cont.)</a:t>
            </a:r>
          </a:p>
        </p:txBody>
      </p:sp>
      <p:sp>
        <p:nvSpPr>
          <p:cNvPr id="3" name="Content Placeholder 2"/>
          <p:cNvSpPr>
            <a:spLocks noGrp="1"/>
          </p:cNvSpPr>
          <p:nvPr>
            <p:ph idx="1"/>
          </p:nvPr>
        </p:nvSpPr>
        <p:spPr>
          <a:xfrm>
            <a:off x="498474" y="1981201"/>
            <a:ext cx="7556313" cy="2852056"/>
          </a:xfrm>
        </p:spPr>
        <p:txBody>
          <a:bodyPr>
            <a:normAutofit/>
          </a:bodyPr>
          <a:lstStyle/>
          <a:p>
            <a:pPr>
              <a:buFont typeface="Wingdings" pitchFamily="2" charset="2"/>
              <a:buChar char="ü"/>
            </a:pPr>
            <a:r>
              <a:rPr lang="en-US" sz="2200" dirty="0"/>
              <a:t>Marilyn Padgett  </a:t>
            </a:r>
            <a:r>
              <a:rPr lang="en-US" sz="2200" dirty="0">
                <a:hlinkClick r:id="rId2"/>
              </a:rPr>
              <a:t>mpadgett@fbmc.com</a:t>
            </a:r>
            <a:endParaRPr lang="en-US" sz="2200" dirty="0"/>
          </a:p>
          <a:p>
            <a:pPr>
              <a:buNone/>
            </a:pPr>
            <a:r>
              <a:rPr lang="en-US" sz="1900" dirty="0"/>
              <a:t>	</a:t>
            </a:r>
            <a:r>
              <a:rPr lang="en-US" sz="1900" dirty="0">
                <a:solidFill>
                  <a:srgbClr val="3C8C30"/>
                </a:solidFill>
              </a:rPr>
              <a:t>Items related to payroll if you are a State or University/College </a:t>
            </a:r>
          </a:p>
          <a:p>
            <a:pPr>
              <a:buFont typeface="Wingdings" pitchFamily="2" charset="2"/>
              <a:buChar char="ü"/>
            </a:pPr>
            <a:r>
              <a:rPr lang="en-US" sz="2200" dirty="0"/>
              <a:t>Robert Jackewich  </a:t>
            </a:r>
            <a:r>
              <a:rPr lang="en-US" sz="2200" dirty="0">
                <a:hlinkClick r:id="rId3"/>
              </a:rPr>
              <a:t>rjackewich@fbmc.com</a:t>
            </a:r>
            <a:endParaRPr lang="en-US" sz="2200" dirty="0"/>
          </a:p>
          <a:p>
            <a:pPr>
              <a:buNone/>
            </a:pPr>
            <a:r>
              <a:rPr lang="en-US" sz="1900" dirty="0"/>
              <a:t>	</a:t>
            </a:r>
            <a:r>
              <a:rPr lang="en-US" sz="1900" dirty="0">
                <a:solidFill>
                  <a:srgbClr val="3C8C30"/>
                </a:solidFill>
              </a:rPr>
              <a:t>Items related to payroll if you are a Non-State or BOE</a:t>
            </a:r>
          </a:p>
          <a:p>
            <a:pPr>
              <a:buFont typeface="Wingdings" pitchFamily="2" charset="2"/>
              <a:buChar char="ü"/>
            </a:pPr>
            <a:r>
              <a:rPr lang="en-US" sz="2200" dirty="0"/>
              <a:t>Kimberly Christie  </a:t>
            </a:r>
            <a:r>
              <a:rPr lang="en-US" sz="2200" dirty="0">
                <a:hlinkClick r:id="rId4"/>
              </a:rPr>
              <a:t>kchristie@fbmc.com</a:t>
            </a:r>
            <a:endParaRPr lang="en-US" sz="2200" dirty="0"/>
          </a:p>
          <a:p>
            <a:pPr>
              <a:buNone/>
            </a:pPr>
            <a:r>
              <a:rPr lang="en-US" sz="1800" dirty="0"/>
              <a:t>	</a:t>
            </a:r>
            <a:r>
              <a:rPr lang="en-US" sz="1800" dirty="0">
                <a:solidFill>
                  <a:srgbClr val="3C8C30"/>
                </a:solidFill>
              </a:rPr>
              <a:t>Items related to approval/denial of Change in Status requests</a:t>
            </a:r>
          </a:p>
          <a:p>
            <a:pPr>
              <a:buNone/>
            </a:pPr>
            <a:endParaRPr lang="en-US" dirty="0">
              <a:solidFill>
                <a:srgbClr val="FF0000"/>
              </a:solidFill>
            </a:endParaRPr>
          </a:p>
        </p:txBody>
      </p:sp>
      <p:sp>
        <p:nvSpPr>
          <p:cNvPr id="4" name="TextBox 3"/>
          <p:cNvSpPr txBox="1"/>
          <p:nvPr/>
        </p:nvSpPr>
        <p:spPr>
          <a:xfrm>
            <a:off x="498474" y="5021943"/>
            <a:ext cx="8320902" cy="954107"/>
          </a:xfrm>
          <a:prstGeom prst="rect">
            <a:avLst/>
          </a:prstGeom>
          <a:noFill/>
        </p:spPr>
        <p:txBody>
          <a:bodyPr wrap="square" rtlCol="0">
            <a:spAutoFit/>
          </a:bodyPr>
          <a:lstStyle/>
          <a:p>
            <a:r>
              <a:rPr lang="en-US" sz="1900" b="1" dirty="0">
                <a:solidFill>
                  <a:srgbClr val="FF0000"/>
                </a:solidFill>
                <a:latin typeface="Times New Roman" pitchFamily="18" charset="0"/>
                <a:cs typeface="Times New Roman" pitchFamily="18" charset="0"/>
              </a:rPr>
              <a:t>Please advise your employees to contact the FBMC Service Center with any questions.  Do not give your employees FBMCs direct contacts listed above.</a:t>
            </a:r>
          </a:p>
          <a:p>
            <a:endParaRPr lang="en-US" dirty="0"/>
          </a:p>
        </p:txBody>
      </p:sp>
    </p:spTree>
    <p:extLst>
      <p:ext uri="{BB962C8B-B14F-4D97-AF65-F5344CB8AC3E}">
        <p14:creationId xmlns:p14="http://schemas.microsoft.com/office/powerpoint/2010/main" val="1153208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95300"/>
            <a:ext cx="7800975" cy="714375"/>
          </a:xfrm>
        </p:spPr>
        <p:txBody>
          <a:bodyPr>
            <a:normAutofit/>
          </a:bodyPr>
          <a:lstStyle/>
          <a:p>
            <a:r>
              <a:rPr lang="en-US" dirty="0"/>
              <a:t>Important Fax Information</a:t>
            </a:r>
          </a:p>
        </p:txBody>
      </p:sp>
      <p:sp>
        <p:nvSpPr>
          <p:cNvPr id="3" name="Content Placeholder 2"/>
          <p:cNvSpPr>
            <a:spLocks noGrp="1"/>
          </p:cNvSpPr>
          <p:nvPr>
            <p:ph idx="1"/>
          </p:nvPr>
        </p:nvSpPr>
        <p:spPr>
          <a:xfrm>
            <a:off x="457200" y="1209675"/>
            <a:ext cx="8229600" cy="4784726"/>
          </a:xfrm>
        </p:spPr>
        <p:txBody>
          <a:bodyPr>
            <a:normAutofit fontScale="25000" lnSpcReduction="20000"/>
          </a:bodyPr>
          <a:lstStyle/>
          <a:p>
            <a:pPr marL="0" lvl="0" indent="0" algn="ctr">
              <a:buNone/>
            </a:pPr>
            <a:endParaRPr lang="en-US" dirty="0"/>
          </a:p>
          <a:p>
            <a:pPr>
              <a:spcAft>
                <a:spcPts val="600"/>
              </a:spcAft>
              <a:buFont typeface="Wingdings" pitchFamily="2" charset="2"/>
              <a:buChar char="ü"/>
            </a:pPr>
            <a:r>
              <a:rPr lang="en-US" sz="8000" b="1" dirty="0">
                <a:latin typeface="Times New Roman" pitchFamily="18" charset="0"/>
                <a:cs typeface="Times New Roman" pitchFamily="18" charset="0"/>
              </a:rPr>
              <a:t>Active Employees</a:t>
            </a:r>
            <a:r>
              <a:rPr lang="en-US" sz="8000" dirty="0">
                <a:latin typeface="Times New Roman" pitchFamily="18" charset="0"/>
                <a:cs typeface="Times New Roman" pitchFamily="18" charset="0"/>
              </a:rPr>
              <a:t>  </a:t>
            </a:r>
            <a:r>
              <a:rPr lang="en-US" sz="7200" dirty="0">
                <a:latin typeface="Times New Roman" pitchFamily="18" charset="0"/>
                <a:cs typeface="Times New Roman" pitchFamily="18" charset="0"/>
              </a:rPr>
              <a:t> </a:t>
            </a:r>
          </a:p>
          <a:p>
            <a:pPr lvl="1">
              <a:spcAft>
                <a:spcPts val="600"/>
              </a:spcAft>
              <a:buNone/>
            </a:pPr>
            <a:r>
              <a:rPr lang="en-US" sz="7200" dirty="0">
                <a:latin typeface="Times New Roman" pitchFamily="18" charset="0"/>
                <a:cs typeface="Times New Roman" pitchFamily="18" charset="0"/>
              </a:rPr>
              <a:t>	</a:t>
            </a:r>
            <a:r>
              <a:rPr lang="en-US" sz="7200" b="1" dirty="0">
                <a:latin typeface="Times New Roman" pitchFamily="18" charset="0"/>
                <a:cs typeface="Times New Roman" pitchFamily="18" charset="0"/>
              </a:rPr>
              <a:t>Fax # 850-514-5803  ATTN: Enrollment Processing</a:t>
            </a:r>
          </a:p>
          <a:p>
            <a:pPr lvl="1">
              <a:spcAft>
                <a:spcPts val="600"/>
              </a:spcAft>
              <a:buNone/>
            </a:pPr>
            <a:r>
              <a:rPr lang="en-US" sz="7200" b="1" dirty="0">
                <a:latin typeface="Times New Roman" pitchFamily="18" charset="0"/>
                <a:cs typeface="Times New Roman" pitchFamily="18" charset="0"/>
              </a:rPr>
              <a:t>	New hires, transfers, demographic changes, etc.</a:t>
            </a:r>
          </a:p>
          <a:p>
            <a:pPr lvl="0">
              <a:spcAft>
                <a:spcPts val="600"/>
              </a:spcAft>
              <a:buFont typeface="Wingdings" pitchFamily="2" charset="2"/>
              <a:buChar char="ü"/>
            </a:pPr>
            <a:r>
              <a:rPr lang="en-US" sz="8000" b="1" dirty="0">
                <a:latin typeface="Times New Roman" pitchFamily="18" charset="0"/>
                <a:cs typeface="Times New Roman" pitchFamily="18" charset="0"/>
              </a:rPr>
              <a:t>Change in Status</a:t>
            </a:r>
            <a:r>
              <a:rPr lang="en-US" sz="8000" dirty="0">
                <a:latin typeface="Times New Roman" pitchFamily="18" charset="0"/>
                <a:cs typeface="Times New Roman" pitchFamily="18" charset="0"/>
              </a:rPr>
              <a:t> </a:t>
            </a:r>
          </a:p>
          <a:p>
            <a:pPr lvl="1">
              <a:spcAft>
                <a:spcPts val="600"/>
              </a:spcAft>
              <a:buNone/>
            </a:pPr>
            <a:r>
              <a:rPr lang="en-US" sz="7200" dirty="0">
                <a:latin typeface="Times New Roman" pitchFamily="18" charset="0"/>
                <a:cs typeface="Times New Roman" pitchFamily="18" charset="0"/>
              </a:rPr>
              <a:t>	</a:t>
            </a:r>
            <a:r>
              <a:rPr lang="en-US" sz="7200" b="1" dirty="0">
                <a:latin typeface="Times New Roman" pitchFamily="18" charset="0"/>
                <a:cs typeface="Times New Roman" pitchFamily="18" charset="0"/>
              </a:rPr>
              <a:t>Fax # 850-514-5803  ATTN: Change in Status</a:t>
            </a:r>
          </a:p>
          <a:p>
            <a:pPr lvl="1">
              <a:spcAft>
                <a:spcPts val="600"/>
              </a:spcAft>
              <a:buNone/>
            </a:pPr>
            <a:r>
              <a:rPr lang="en-US" sz="7200" b="1" dirty="0">
                <a:solidFill>
                  <a:srgbClr val="FF0000"/>
                </a:solidFill>
                <a:latin typeface="Times New Roman" pitchFamily="18" charset="0"/>
                <a:cs typeface="Times New Roman" pitchFamily="18" charset="0"/>
              </a:rPr>
              <a:t>**Please include supporting documentation along with initial form submission</a:t>
            </a:r>
            <a:endParaRPr lang="en-US" sz="7200" b="1" dirty="0">
              <a:latin typeface="Times New Roman" pitchFamily="18" charset="0"/>
              <a:cs typeface="Times New Roman" pitchFamily="18" charset="0"/>
            </a:endParaRPr>
          </a:p>
          <a:p>
            <a:pPr>
              <a:spcAft>
                <a:spcPts val="600"/>
              </a:spcAft>
              <a:buFont typeface="Wingdings" pitchFamily="2" charset="2"/>
              <a:buChar char="ü"/>
            </a:pPr>
            <a:r>
              <a:rPr lang="en-US" sz="8000" b="1" dirty="0">
                <a:latin typeface="Times New Roman" pitchFamily="18" charset="0"/>
                <a:cs typeface="Times New Roman" pitchFamily="18" charset="0"/>
              </a:rPr>
              <a:t>Enrollment Appeals</a:t>
            </a:r>
            <a:endParaRPr lang="en-US" sz="8000" dirty="0">
              <a:latin typeface="Times New Roman" pitchFamily="18" charset="0"/>
              <a:cs typeface="Times New Roman" pitchFamily="18" charset="0"/>
            </a:endParaRPr>
          </a:p>
          <a:p>
            <a:pPr lvl="2">
              <a:spcAft>
                <a:spcPts val="600"/>
              </a:spcAft>
              <a:buNone/>
            </a:pPr>
            <a:r>
              <a:rPr lang="en-US" sz="7200" b="1" dirty="0">
                <a:solidFill>
                  <a:srgbClr val="3C8C30"/>
                </a:solidFill>
                <a:latin typeface="Times New Roman" pitchFamily="18" charset="0"/>
                <a:cs typeface="Times New Roman" pitchFamily="18" charset="0"/>
              </a:rPr>
              <a:t>Fax # 850-425-6220 ATTN: Appeals </a:t>
            </a:r>
          </a:p>
          <a:p>
            <a:pPr lvl="0">
              <a:spcAft>
                <a:spcPts val="600"/>
              </a:spcAft>
              <a:buFont typeface="Wingdings" pitchFamily="2" charset="2"/>
              <a:buChar char="ü"/>
            </a:pPr>
            <a:r>
              <a:rPr lang="en-US" sz="8000" b="1" dirty="0">
                <a:latin typeface="Times New Roman" pitchFamily="18" charset="0"/>
                <a:cs typeface="Times New Roman" pitchFamily="18" charset="0"/>
              </a:rPr>
              <a:t>Retirees</a:t>
            </a:r>
          </a:p>
          <a:p>
            <a:pPr lvl="1">
              <a:spcAft>
                <a:spcPts val="600"/>
              </a:spcAft>
              <a:buNone/>
            </a:pPr>
            <a:r>
              <a:rPr lang="en-US" sz="7200" dirty="0">
                <a:latin typeface="Times New Roman" pitchFamily="18" charset="0"/>
                <a:cs typeface="Times New Roman" pitchFamily="18" charset="0"/>
              </a:rPr>
              <a:t>	</a:t>
            </a:r>
            <a:r>
              <a:rPr lang="en-US" sz="7200" b="1" dirty="0">
                <a:latin typeface="Times New Roman" pitchFamily="18" charset="0"/>
                <a:cs typeface="Times New Roman" pitchFamily="18" charset="0"/>
              </a:rPr>
              <a:t>Fax # 866-836-9943  ATTN: Direct Bill</a:t>
            </a:r>
            <a:r>
              <a:rPr lang="en-US" sz="1800" b="1" dirty="0"/>
              <a:t>	</a:t>
            </a:r>
            <a:r>
              <a:rPr lang="en-US" dirty="0"/>
              <a:t>		</a:t>
            </a:r>
          </a:p>
        </p:txBody>
      </p:sp>
    </p:spTree>
    <p:extLst>
      <p:ext uri="{BB962C8B-B14F-4D97-AF65-F5344CB8AC3E}">
        <p14:creationId xmlns:p14="http://schemas.microsoft.com/office/powerpoint/2010/main" val="858934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3400" y="484094"/>
            <a:ext cx="8285976" cy="758692"/>
          </a:xfrm>
          <a:solidFill>
            <a:srgbClr val="104D9B"/>
          </a:solidFill>
        </p:spPr>
        <p:txBody>
          <a:bodyPr/>
          <a:lstStyle>
            <a:lvl1pPr algn="ctr">
              <a:defRPr>
                <a:solidFill>
                  <a:schemeClr val="bg1"/>
                </a:solidFill>
                <a:latin typeface="Times New Roman"/>
                <a:cs typeface="Times New Roman"/>
              </a:defRPr>
            </a:lvl1pPr>
          </a:lstStyle>
          <a:p>
            <a:r>
              <a:rPr lang="en-US" dirty="0"/>
              <a:t>Open Discussion</a:t>
            </a:r>
            <a:endParaRPr dirty="0"/>
          </a:p>
        </p:txBody>
      </p:sp>
      <p:grpSp>
        <p:nvGrpSpPr>
          <p:cNvPr id="2" name="Group 11"/>
          <p:cNvGrpSpPr/>
          <p:nvPr/>
        </p:nvGrpSpPr>
        <p:grpSpPr>
          <a:xfrm>
            <a:off x="277905" y="326253"/>
            <a:ext cx="1105381" cy="1105381"/>
            <a:chOff x="7846785" y="326253"/>
            <a:chExt cx="1105381" cy="1105381"/>
          </a:xfrm>
        </p:grpSpPr>
        <p:sp>
          <p:nvSpPr>
            <p:cNvPr id="13" name="Oval 12"/>
            <p:cNvSpPr/>
            <p:nvPr/>
          </p:nvSpPr>
          <p:spPr>
            <a:xfrm>
              <a:off x="7846785" y="326253"/>
              <a:ext cx="1105381" cy="1105381"/>
            </a:xfrm>
            <a:prstGeom prst="ellipse">
              <a:avLst/>
            </a:prstGeom>
            <a:solidFill>
              <a:srgbClr val="10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7913039" y="395400"/>
              <a:ext cx="971066" cy="971066"/>
            </a:xfrm>
            <a:prstGeom prst="ellipse">
              <a:avLst/>
            </a:prstGeom>
            <a:blipFill rotWithShape="1">
              <a:blip r:embed="rId2" cstate="print">
                <a:alphaModFix amt="40000"/>
                <a:extLst>
                  <a:ext uri="{28A0092B-C50C-407E-A947-70E740481C1C}">
                    <a14:useLocalDpi xmlns:a14="http://schemas.microsoft.com/office/drawing/2010/main"/>
                  </a:ext>
                </a:extLst>
              </a:blip>
              <a:stretch>
                <a:fillRect/>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26" name="Picture 2"/>
          <p:cNvPicPr>
            <a:picLocks noGrp="1" noChangeAspect="1" noChangeArrowheads="1"/>
          </p:cNvPicPr>
          <p:nvPr>
            <p:ph idx="1"/>
          </p:nvPr>
        </p:nvPicPr>
        <p:blipFill>
          <a:blip r:embed="rId3"/>
          <a:srcRect/>
          <a:stretch>
            <a:fillRect/>
          </a:stretch>
        </p:blipFill>
        <p:spPr bwMode="auto">
          <a:xfrm>
            <a:off x="1179281" y="1431634"/>
            <a:ext cx="6804487" cy="4538663"/>
          </a:xfrm>
          <a:prstGeom prst="rect">
            <a:avLst/>
          </a:prstGeom>
          <a:noFill/>
          <a:ln w="9525">
            <a:noFill/>
            <a:miter lim="800000"/>
            <a:headEnd/>
            <a:tailEnd/>
          </a:ln>
        </p:spPr>
      </p:pic>
    </p:spTree>
    <p:extLst>
      <p:ext uri="{BB962C8B-B14F-4D97-AF65-F5344CB8AC3E}">
        <p14:creationId xmlns:p14="http://schemas.microsoft.com/office/powerpoint/2010/main" val="97734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958" y="1010245"/>
            <a:ext cx="7309585" cy="5847755"/>
          </a:xfrm>
          <a:prstGeom prst="rect">
            <a:avLst/>
          </a:prstGeom>
          <a:noFill/>
        </p:spPr>
        <p:txBody>
          <a:bodyPr wrap="square" rtlCol="0">
            <a:spAutoFit/>
          </a:bodyPr>
          <a:lstStyle/>
          <a:p>
            <a:pPr marL="342900" indent="-342900">
              <a:buFont typeface="+mj-lt"/>
              <a:buAutoNum type="arabicPeriod"/>
            </a:pPr>
            <a:r>
              <a:rPr lang="en-US" dirty="0">
                <a:latin typeface="Arial" panose="020B0604020202020204" pitchFamily="34" charset="0"/>
                <a:cs typeface="Arial" panose="020B0604020202020204" pitchFamily="34" charset="0"/>
              </a:rPr>
              <a:t>Premium increase 4%</a:t>
            </a:r>
          </a:p>
          <a:p>
            <a:pPr lvl="2"/>
            <a:endParaRPr lang="en-US" sz="1600" i="1"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Plan structure changes</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solidFill>
                <a:srgbClr val="FF0000"/>
              </a:solidFill>
            </a:endParaRPr>
          </a:p>
          <a:p>
            <a:pPr marL="342900" indent="-342900">
              <a:buFont typeface="+mj-lt"/>
              <a:buAutoNum type="arabicPeriod"/>
            </a:pPr>
            <a:endParaRPr lang="en-US" dirty="0">
              <a:solidFill>
                <a:srgbClr val="FF0000"/>
              </a:solidFill>
            </a:endParaRPr>
          </a:p>
          <a:p>
            <a:pPr marL="342900" indent="-342900">
              <a:buFont typeface="+mj-lt"/>
              <a:buAutoNum type="arabicPeriod"/>
            </a:pPr>
            <a:endParaRPr lang="en-US" dirty="0">
              <a:solidFill>
                <a:srgbClr val="FF0000"/>
              </a:solidFill>
            </a:endParaRPr>
          </a:p>
          <a:p>
            <a:pPr marL="342900" indent="-342900">
              <a:buFont typeface="+mj-lt"/>
              <a:buAutoNum type="arabicPeriod"/>
            </a:pPr>
            <a:endParaRPr lang="en-US" dirty="0">
              <a:solidFill>
                <a:srgbClr val="FF0000"/>
              </a:solidFill>
            </a:endParaRPr>
          </a:p>
          <a:p>
            <a:pPr marL="342900" indent="-342900">
              <a:buFont typeface="+mj-lt"/>
              <a:buAutoNum type="arabicPeriod"/>
            </a:pPr>
            <a:endParaRPr lang="en-US" dirty="0">
              <a:solidFill>
                <a:srgbClr val="FF0000"/>
              </a:solidFill>
            </a:endParaRPr>
          </a:p>
          <a:p>
            <a:pPr marL="342900" indent="-342900">
              <a:buFont typeface="+mj-lt"/>
              <a:buAutoNum type="arabicPeriod"/>
            </a:pPr>
            <a:endParaRPr lang="en-US" dirty="0">
              <a:solidFill>
                <a:srgbClr val="FF0000"/>
              </a:solidFill>
            </a:endParaRPr>
          </a:p>
          <a:p>
            <a:pPr marL="455274" lvl="2"/>
            <a:endParaRPr lang="en-US" sz="1600" i="1" dirty="0">
              <a:latin typeface="Arial" panose="020B0604020202020204" pitchFamily="34" charset="0"/>
              <a:cs typeface="Arial" panose="020B0604020202020204" pitchFamily="34" charset="0"/>
            </a:endParaRPr>
          </a:p>
          <a:p>
            <a:endParaRPr lang="en-US" dirty="0"/>
          </a:p>
          <a:p>
            <a:r>
              <a:rPr lang="en-US" dirty="0"/>
              <a:t>This includes network providers in contiguous counties of surrounding states.  Members may still use those providers without prior approval, but will pay the higher coinsurance amount for services.</a:t>
            </a:r>
          </a:p>
          <a:p>
            <a:r>
              <a:rPr lang="en-US" b="1" dirty="0"/>
              <a:t>**** Emergencies Included on the higher amount if it is not </a:t>
            </a:r>
          </a:p>
          <a:p>
            <a:r>
              <a:rPr lang="en-US" b="1" dirty="0"/>
              <a:t>            pre-certified</a:t>
            </a:r>
          </a:p>
          <a:p>
            <a:pPr marL="342900" indent="-342900">
              <a:buFont typeface="+mj-lt"/>
              <a:buAutoNum type="arabicPeriod"/>
            </a:pPr>
            <a:endParaRPr lang="en-US" dirty="0">
              <a:solidFill>
                <a:srgbClr val="FF0000"/>
              </a:solidFill>
            </a:endParaRPr>
          </a:p>
        </p:txBody>
      </p:sp>
      <p:sp>
        <p:nvSpPr>
          <p:cNvPr id="8" name="Rectangle 7"/>
          <p:cNvSpPr/>
          <p:nvPr/>
        </p:nvSpPr>
        <p:spPr>
          <a:xfrm>
            <a:off x="609600" y="213324"/>
            <a:ext cx="5715000" cy="707886"/>
          </a:xfrm>
          <a:prstGeom prst="rect">
            <a:avLst/>
          </a:prstGeom>
        </p:spPr>
        <p:txBody>
          <a:bodyPr wrap="square">
            <a:spAutoFit/>
          </a:bodyPr>
          <a:lstStyle/>
          <a:p>
            <a:r>
              <a:rPr lang="en-US" sz="4000" b="1" dirty="0">
                <a:solidFill>
                  <a:srgbClr val="0070C0"/>
                </a:solidFill>
                <a:cs typeface="Arial" panose="020B0604020202020204" pitchFamily="34" charset="0"/>
              </a:rPr>
              <a:t>Non-Medicare Retirees</a:t>
            </a:r>
            <a:endParaRPr lang="en-US" sz="4000" dirty="0">
              <a:cs typeface="Arial" panose="020B0604020202020204" pitchFamily="34" charset="0"/>
            </a:endParaRPr>
          </a:p>
        </p:txBody>
      </p:sp>
      <p:sp>
        <p:nvSpPr>
          <p:cNvPr id="6" name="Slide Number Placeholder 5"/>
          <p:cNvSpPr>
            <a:spLocks noGrp="1"/>
          </p:cNvSpPr>
          <p:nvPr>
            <p:ph type="sldNum" sz="quarter" idx="12"/>
          </p:nvPr>
        </p:nvSpPr>
        <p:spPr/>
        <p:txBody>
          <a:bodyPr/>
          <a:lstStyle/>
          <a:p>
            <a:fld id="{187100E8-90C1-48C2-9227-969F262F18AE}" type="slidenum">
              <a:rPr lang="en-US" smtClean="0"/>
              <a:pPr/>
              <a:t>6</a:t>
            </a:fld>
            <a:endParaRPr lang="en-US" dirty="0"/>
          </a:p>
        </p:txBody>
      </p:sp>
      <p:pic>
        <p:nvPicPr>
          <p:cNvPr id="2" name="Picture 1"/>
          <p:cNvPicPr>
            <a:picLocks noChangeAspect="1"/>
          </p:cNvPicPr>
          <p:nvPr/>
        </p:nvPicPr>
        <p:blipFill rotWithShape="1">
          <a:blip r:embed="rId2"/>
          <a:srcRect b="34503"/>
          <a:stretch/>
        </p:blipFill>
        <p:spPr>
          <a:xfrm>
            <a:off x="353958" y="2452914"/>
            <a:ext cx="7431313" cy="1625600"/>
          </a:xfrm>
          <a:prstGeom prst="rect">
            <a:avLst/>
          </a:prstGeom>
        </p:spPr>
      </p:pic>
    </p:spTree>
    <p:extLst>
      <p:ext uri="{BB962C8B-B14F-4D97-AF65-F5344CB8AC3E}">
        <p14:creationId xmlns:p14="http://schemas.microsoft.com/office/powerpoint/2010/main" val="317428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790930"/>
            <a:ext cx="6916057" cy="4524315"/>
          </a:xfrm>
          <a:prstGeom prst="rect">
            <a:avLst/>
          </a:prstGeom>
        </p:spPr>
        <p:txBody>
          <a:bodyPr wrap="square" lIns="182880">
            <a:spAutoFit/>
          </a:bodyPr>
          <a:lstStyle/>
          <a:p>
            <a:pPr marL="1196309" lvl="2" indent="-285750">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Increase deductible by $100 single/$200 family</a:t>
            </a:r>
          </a:p>
          <a:p>
            <a:pPr marL="1196309" lvl="2" indent="-285750">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Family out-of-pocket maximum increase Plan A to $3,000 and Plan B to $6,000</a:t>
            </a:r>
          </a:p>
          <a:p>
            <a:pPr marL="1196309" lvl="2" indent="-285750">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Non-Medicare retiree with Medicare dependents out-of-pocket maximum to $2,700 </a:t>
            </a:r>
            <a:r>
              <a:rPr lang="en-US" sz="2400" spc="-50" dirty="0">
                <a:latin typeface="Arial" panose="020B0604020202020204" pitchFamily="34" charset="0"/>
                <a:cs typeface="Arial" panose="020B0604020202020204" pitchFamily="34" charset="0"/>
              </a:rPr>
              <a:t>($1,500 single out of pocket maximum + $1,200 Medicare out of pocket maximum)</a:t>
            </a:r>
          </a:p>
          <a:p>
            <a:pPr marL="1651589" lvl="3" indent="-285750">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253459" lvl="2" indent="-342900">
              <a:buFont typeface="+mj-lt"/>
              <a:buAutoNum type="arabicPeriod" startAt="5"/>
            </a:pPr>
            <a:endParaRPr lang="en-US" i="1" dirty="0">
              <a:latin typeface="Arial" panose="020B0604020202020204" pitchFamily="34" charset="0"/>
              <a:cs typeface="Arial" panose="020B0604020202020204" pitchFamily="34" charset="0"/>
            </a:endParaRPr>
          </a:p>
          <a:p>
            <a:pPr marL="910559" lvl="2"/>
            <a:endParaRPr lang="en-US" sz="1600" i="1"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87100E8-90C1-48C2-9227-969F262F18AE}" type="slidenum">
              <a:rPr lang="en-US" smtClean="0"/>
              <a:pPr/>
              <a:t>7</a:t>
            </a:fld>
            <a:endParaRPr lang="en-US" dirty="0"/>
          </a:p>
        </p:txBody>
      </p:sp>
      <p:sp>
        <p:nvSpPr>
          <p:cNvPr id="4" name="Rectangle 3"/>
          <p:cNvSpPr/>
          <p:nvPr/>
        </p:nvSpPr>
        <p:spPr>
          <a:xfrm>
            <a:off x="609600" y="213324"/>
            <a:ext cx="5715000" cy="707886"/>
          </a:xfrm>
          <a:prstGeom prst="rect">
            <a:avLst/>
          </a:prstGeom>
        </p:spPr>
        <p:txBody>
          <a:bodyPr wrap="square">
            <a:spAutoFit/>
          </a:bodyPr>
          <a:lstStyle/>
          <a:p>
            <a:r>
              <a:rPr lang="en-US" sz="4000" b="1" dirty="0">
                <a:solidFill>
                  <a:srgbClr val="0070C0"/>
                </a:solidFill>
                <a:cs typeface="Arial" panose="020B0604020202020204" pitchFamily="34" charset="0"/>
              </a:rPr>
              <a:t>Non-Medicare Retirees</a:t>
            </a:r>
            <a:endParaRPr lang="en-US" sz="4000" dirty="0">
              <a:cs typeface="Arial" panose="020B0604020202020204" pitchFamily="34" charset="0"/>
            </a:endParaRPr>
          </a:p>
        </p:txBody>
      </p:sp>
    </p:spTree>
    <p:extLst>
      <p:ext uri="{BB962C8B-B14F-4D97-AF65-F5344CB8AC3E}">
        <p14:creationId xmlns:p14="http://schemas.microsoft.com/office/powerpoint/2010/main" val="20685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779687"/>
            <a:ext cx="6861629" cy="5078313"/>
          </a:xfrm>
          <a:prstGeom prst="rect">
            <a:avLst/>
          </a:prstGeom>
        </p:spPr>
        <p:txBody>
          <a:bodyPr wrap="square">
            <a:spAutoFit/>
          </a:bodyPr>
          <a:lstStyle/>
          <a:p>
            <a:r>
              <a:rPr lang="en-US" dirty="0">
                <a:latin typeface="Arial" panose="020B0604020202020204" pitchFamily="34" charset="0"/>
                <a:cs typeface="Arial" panose="020B0604020202020204" pitchFamily="34" charset="0"/>
              </a:rPr>
              <a:t> Prescription changes:</a:t>
            </a:r>
          </a:p>
          <a:p>
            <a:pPr marL="1196309" lvl="2" indent="-285750">
              <a:buFont typeface="Wingdings" panose="05000000000000000000" pitchFamily="2" charset="2"/>
              <a:buChar char="§"/>
            </a:pPr>
            <a:r>
              <a:rPr lang="en-US" dirty="0">
                <a:latin typeface="Arial" panose="020B0604020202020204" pitchFamily="34" charset="0"/>
                <a:cs typeface="Arial" panose="020B0604020202020204" pitchFamily="34" charset="0"/>
              </a:rPr>
              <a:t>Implement mandatory 90-day prescription fill for all maintenance medications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1: Generic: Drug A</a:t>
            </a:r>
          </a:p>
          <a:p>
            <a:r>
              <a:rPr lang="en-US" dirty="0">
                <a:latin typeface="Arial" panose="020B0604020202020204" pitchFamily="34" charset="0"/>
                <a:cs typeface="Arial" panose="020B0604020202020204" pitchFamily="34" charset="0"/>
              </a:rPr>
              <a:t>	     Your cost is $20 (2 x $10 copayment for 90 day supply)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2: Preferred brand: Drug B</a:t>
            </a:r>
          </a:p>
          <a:p>
            <a:r>
              <a:rPr lang="en-US" dirty="0">
                <a:latin typeface="Arial" panose="020B0604020202020204" pitchFamily="34" charset="0"/>
                <a:cs typeface="Arial" panose="020B0604020202020204" pitchFamily="34" charset="0"/>
              </a:rPr>
              <a:t>	     Your cost is $50 (2 x $25 copayment for 90 day supply)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3: Non-preferred brand:  Drug C costs $500 for 90 day supply</a:t>
            </a:r>
          </a:p>
          <a:p>
            <a:r>
              <a:rPr lang="en-US" dirty="0">
                <a:latin typeface="Arial" panose="020B0604020202020204" pitchFamily="34" charset="0"/>
                <a:cs typeface="Arial" panose="020B0604020202020204" pitchFamily="34" charset="0"/>
              </a:rPr>
              <a:t>	     Your cost is $500 x .75 = $375</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Drugs on the maintenance medication list would not be covered in anything less than a 90-day supply.</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87100E8-90C1-48C2-9227-969F262F18AE}" type="slidenum">
              <a:rPr lang="en-US" smtClean="0"/>
              <a:pPr/>
              <a:t>8</a:t>
            </a:fld>
            <a:endParaRPr lang="en-US" dirty="0"/>
          </a:p>
        </p:txBody>
      </p:sp>
      <p:sp>
        <p:nvSpPr>
          <p:cNvPr id="6" name="Rectangle 5"/>
          <p:cNvSpPr/>
          <p:nvPr/>
        </p:nvSpPr>
        <p:spPr>
          <a:xfrm>
            <a:off x="609600" y="213324"/>
            <a:ext cx="5715000" cy="630942"/>
          </a:xfrm>
          <a:prstGeom prst="rect">
            <a:avLst/>
          </a:prstGeom>
        </p:spPr>
        <p:txBody>
          <a:bodyPr wrap="square">
            <a:spAutoFit/>
          </a:bodyPr>
          <a:lstStyle/>
          <a:p>
            <a:r>
              <a:rPr lang="en-US" sz="3500" b="1" dirty="0">
                <a:solidFill>
                  <a:srgbClr val="0070C0"/>
                </a:solidFill>
                <a:cs typeface="Arial" panose="020B0604020202020204" pitchFamily="34" charset="0"/>
              </a:rPr>
              <a:t>Non-Medicare Retirees,</a:t>
            </a:r>
            <a:endParaRPr lang="en-US" sz="3500" dirty="0">
              <a:cs typeface="Arial" panose="020B0604020202020204" pitchFamily="34" charset="0"/>
            </a:endParaRPr>
          </a:p>
        </p:txBody>
      </p:sp>
      <p:sp>
        <p:nvSpPr>
          <p:cNvPr id="8" name="Title 2"/>
          <p:cNvSpPr txBox="1">
            <a:spLocks/>
          </p:cNvSpPr>
          <p:nvPr/>
        </p:nvSpPr>
        <p:spPr>
          <a:xfrm>
            <a:off x="609601" y="682171"/>
            <a:ext cx="6347713" cy="1741714"/>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70C0"/>
                </a:solidFill>
              </a:rPr>
              <a:t>Active State Employees </a:t>
            </a:r>
            <a:br>
              <a:rPr lang="en-US" b="1" dirty="0">
                <a:solidFill>
                  <a:srgbClr val="0070C0"/>
                </a:solidFill>
              </a:rPr>
            </a:br>
            <a:r>
              <a:rPr lang="en-US" b="1" dirty="0">
                <a:solidFill>
                  <a:srgbClr val="0070C0"/>
                </a:solidFill>
              </a:rPr>
              <a:t>and Non-State Employees</a:t>
            </a:r>
          </a:p>
        </p:txBody>
      </p:sp>
    </p:spTree>
    <p:extLst>
      <p:ext uri="{BB962C8B-B14F-4D97-AF65-F5344CB8AC3E}">
        <p14:creationId xmlns:p14="http://schemas.microsoft.com/office/powerpoint/2010/main" val="389769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70C0"/>
                </a:solidFill>
              </a:rPr>
              <a:t>MHP and CCP</a:t>
            </a:r>
          </a:p>
        </p:txBody>
      </p:sp>
      <p:sp>
        <p:nvSpPr>
          <p:cNvPr id="3" name="Content Placeholder 2"/>
          <p:cNvSpPr>
            <a:spLocks noGrp="1"/>
          </p:cNvSpPr>
          <p:nvPr>
            <p:ph idx="1"/>
          </p:nvPr>
        </p:nvSpPr>
        <p:spPr>
          <a:xfrm>
            <a:off x="508001" y="1394460"/>
            <a:ext cx="6447501" cy="5082540"/>
          </a:xfrm>
        </p:spPr>
        <p:txBody>
          <a:bodyPr>
            <a:normAutofit fontScale="92500" lnSpcReduction="20000"/>
          </a:bodyPr>
          <a:lstStyle/>
          <a:p>
            <a:r>
              <a:rPr lang="en-US" dirty="0"/>
              <a:t>MHP – Medical Home Program </a:t>
            </a:r>
          </a:p>
          <a:p>
            <a:pPr lvl="1"/>
            <a:r>
              <a:rPr lang="en-US" dirty="0"/>
              <a:t>encourages members to have a relationship with a primary care physician  </a:t>
            </a:r>
          </a:p>
          <a:p>
            <a:pPr lvl="1"/>
            <a:r>
              <a:rPr lang="en-US" dirty="0"/>
              <a:t>currently MHP office visits have a reduced $10 copay</a:t>
            </a:r>
          </a:p>
          <a:p>
            <a:pPr lvl="1"/>
            <a:r>
              <a:rPr lang="en-US" dirty="0"/>
              <a:t>This discount ends 7/1/2017</a:t>
            </a:r>
          </a:p>
          <a:p>
            <a:r>
              <a:rPr lang="en-US" dirty="0"/>
              <a:t>CCP – Comprehensive Care Partnership </a:t>
            </a:r>
          </a:p>
          <a:p>
            <a:pPr lvl="1"/>
            <a:r>
              <a:rPr lang="en-US" dirty="0"/>
              <a:t>program pairs members with primary care clinics around the state</a:t>
            </a:r>
          </a:p>
          <a:p>
            <a:pPr lvl="1"/>
            <a:r>
              <a:rPr lang="en-US" dirty="0"/>
              <a:t>CCP members pay reduced or no copayments for specified services at their chosen CCP provider</a:t>
            </a:r>
          </a:p>
          <a:p>
            <a:pPr lvl="1"/>
            <a:r>
              <a:rPr lang="en-US" dirty="0"/>
              <a:t>CCPs provide primary care, reminders about needed screenings, coordination with specialists, and patient management</a:t>
            </a:r>
          </a:p>
          <a:p>
            <a:pPr lvl="1"/>
            <a:r>
              <a:rPr lang="en-US" dirty="0"/>
              <a:t>Some CCPs also provide specialist services and labs</a:t>
            </a:r>
          </a:p>
          <a:p>
            <a:r>
              <a:rPr lang="en-US" dirty="0"/>
              <a:t>CCP Assignments </a:t>
            </a:r>
          </a:p>
          <a:p>
            <a:pPr lvl="1"/>
            <a:r>
              <a:rPr lang="en-US" dirty="0"/>
              <a:t>Starting March 1, if a member uses a CCP provider more than any other provider, but they haven’t chosen that provider as their CCP, we will be automatically enrolling them as a member of the CCP, unless they opt out.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922268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094fe97e4477495cd7771428e4d950e9703bbe"/>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Sec_ppt">
  <a:themeElements>
    <a:clrScheme name="new ppt colors">
      <a:dk1>
        <a:srgbClr val="000000"/>
      </a:dk1>
      <a:lt1>
        <a:srgbClr val="FFFFFF"/>
      </a:lt1>
      <a:dk2>
        <a:srgbClr val="F0AF13"/>
      </a:dk2>
      <a:lt2>
        <a:srgbClr val="F0AF13"/>
      </a:lt2>
      <a:accent1>
        <a:srgbClr val="F0AF13"/>
      </a:accent1>
      <a:accent2>
        <a:srgbClr val="4988A4"/>
      </a:accent2>
      <a:accent3>
        <a:srgbClr val="D67D41"/>
      </a:accent3>
      <a:accent4>
        <a:srgbClr val="7F7F7F"/>
      </a:accent4>
      <a:accent5>
        <a:srgbClr val="83613A"/>
      </a:accent5>
      <a:accent6>
        <a:srgbClr val="D56C3F"/>
      </a:accent6>
      <a:hlink>
        <a:srgbClr val="0E7496"/>
      </a:hlink>
      <a:folHlink>
        <a:srgbClr val="711C81"/>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c_ppt.potx" id="{1E43F610-2E4E-4A14-91B9-BCCD05383D3D}" vid="{6D0310C7-2A56-420A-9F23-EC9E40B4E4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B9A18691BA7A4AB6F5616704BBB8AE" ma:contentTypeVersion="6" ma:contentTypeDescription="Create a new document." ma:contentTypeScope="" ma:versionID="faced270d86b3b573c2a9dfb9ae1d1bb">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AB6589-ECC6-4F37-B436-69D41204717C}"/>
</file>

<file path=customXml/itemProps2.xml><?xml version="1.0" encoding="utf-8"?>
<ds:datastoreItem xmlns:ds="http://schemas.openxmlformats.org/officeDocument/2006/customXml" ds:itemID="{C0B0E5FA-F55E-4013-8310-BE4D3AEC9C02}"/>
</file>

<file path=customXml/itemProps3.xml><?xml version="1.0" encoding="utf-8"?>
<ds:datastoreItem xmlns:ds="http://schemas.openxmlformats.org/officeDocument/2006/customXml" ds:itemID="{ADF5E75F-63EB-4D57-AA57-F2F906C05A8E}"/>
</file>

<file path=docProps/app.xml><?xml version="1.0" encoding="utf-8"?>
<Properties xmlns="http://schemas.openxmlformats.org/officeDocument/2006/extended-properties" xmlns:vt="http://schemas.openxmlformats.org/officeDocument/2006/docPropsVTypes">
  <Template>Facet</Template>
  <TotalTime>4708</TotalTime>
  <Words>1730</Words>
  <Application>Microsoft Office PowerPoint</Application>
  <PresentationFormat>On-screen Show (4:3)</PresentationFormat>
  <Paragraphs>341</Paragraphs>
  <Slides>55</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55</vt:i4>
      </vt:variant>
    </vt:vector>
  </HeadingPairs>
  <TitlesOfParts>
    <vt:vector size="67" baseType="lpstr">
      <vt:lpstr>ＭＳ Ｐゴシック</vt:lpstr>
      <vt:lpstr>Aharoni</vt:lpstr>
      <vt:lpstr>Arial</vt:lpstr>
      <vt:lpstr>Calibri</vt:lpstr>
      <vt:lpstr>Helvetica Neue</vt:lpstr>
      <vt:lpstr>Times</vt:lpstr>
      <vt:lpstr>Times New Roman</vt:lpstr>
      <vt:lpstr>Trebuchet MS</vt:lpstr>
      <vt:lpstr>Wingdings</vt:lpstr>
      <vt:lpstr>Wingdings 3</vt:lpstr>
      <vt:lpstr>Facet</vt:lpstr>
      <vt:lpstr>Sec_ppt</vt:lpstr>
      <vt:lpstr>PEIA Plan Year  2018</vt:lpstr>
      <vt:lpstr>OE Training</vt:lpstr>
      <vt:lpstr>   Non-State Employees</vt:lpstr>
      <vt:lpstr> Active State Employees  and Non-State Employees</vt:lpstr>
      <vt:lpstr>Active State Employees  and Non-State Employees</vt:lpstr>
      <vt:lpstr>PowerPoint Presentation</vt:lpstr>
      <vt:lpstr>PowerPoint Presentation</vt:lpstr>
      <vt:lpstr>PowerPoint Presentation</vt:lpstr>
      <vt:lpstr>MHP and CCP</vt:lpstr>
      <vt:lpstr> Active State Employees, Non-State Employees and Non-Medicare Retirees </vt:lpstr>
      <vt:lpstr>2018 PEIA Healthy Tomorrow’s</vt:lpstr>
      <vt:lpstr>PowerPoint Presentation</vt:lpstr>
      <vt:lpstr>PowerPoint Presentation</vt:lpstr>
      <vt:lpstr>iSelectMD for PPB Members</vt:lpstr>
      <vt:lpstr>iSelectMD</vt:lpstr>
      <vt:lpstr>PEIA partners with iSelectMD</vt:lpstr>
      <vt:lpstr>Rx Savings Solutions</vt:lpstr>
      <vt:lpstr>Rx Savings Solutions is…</vt:lpstr>
      <vt:lpstr>Medical Benefit Changes Active State Employees  and Non-State Employees and Non-Medicare Retirees.</vt:lpstr>
      <vt:lpstr> Increase the number of outpatient procedures subject to maximum facility fees</vt:lpstr>
      <vt:lpstr>PowerPoint Presentation</vt:lpstr>
      <vt:lpstr>Benefit Fairs PY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 Coordinator Open Enrollment Training</vt:lpstr>
      <vt:lpstr>Open Enrollment </vt:lpstr>
      <vt:lpstr>Mountaineer Flexible Benefits</vt:lpstr>
      <vt:lpstr>What’s New for Plan Year 2018</vt:lpstr>
      <vt:lpstr>What’s New for Plan Year 2018 (cont.)</vt:lpstr>
      <vt:lpstr>Enrollment Form</vt:lpstr>
      <vt:lpstr>Transfers </vt:lpstr>
      <vt:lpstr>Change In Status</vt:lpstr>
      <vt:lpstr>Terminating Benefits</vt:lpstr>
      <vt:lpstr>Online Enrollment Confirmation Statement</vt:lpstr>
      <vt:lpstr>Things to Remember</vt:lpstr>
      <vt:lpstr>Contact Information</vt:lpstr>
      <vt:lpstr>Contact Information (cont.)</vt:lpstr>
      <vt:lpstr>Important Fax Information</vt:lpstr>
      <vt:lpstr>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PEIA PPB Plans</dc:title>
  <dc:creator>Powell, Janice L</dc:creator>
  <cp:lastModifiedBy>Beaty, Susan J</cp:lastModifiedBy>
  <cp:revision>90</cp:revision>
  <cp:lastPrinted>2017-03-06T19:16:11Z</cp:lastPrinted>
  <dcterms:created xsi:type="dcterms:W3CDTF">2017-02-07T15:43:32Z</dcterms:created>
  <dcterms:modified xsi:type="dcterms:W3CDTF">2017-03-09T16:03:40Z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0x0101003CB9A18691BA7A4AB6F5616704BBB8AE</vt:lpwstr>
  </property>
</Properties>
</file>