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handoutMasterIdLst>
    <p:handoutMasterId r:id="rId30"/>
  </p:handoutMasterIdLst>
  <p:sldIdLst>
    <p:sldId id="541" r:id="rId2"/>
    <p:sldId id="499" r:id="rId3"/>
    <p:sldId id="264" r:id="rId4"/>
    <p:sldId id="265" r:id="rId5"/>
    <p:sldId id="646" r:id="rId6"/>
    <p:sldId id="662" r:id="rId7"/>
    <p:sldId id="663" r:id="rId8"/>
    <p:sldId id="658" r:id="rId9"/>
    <p:sldId id="642" r:id="rId10"/>
    <p:sldId id="648" r:id="rId11"/>
    <p:sldId id="649" r:id="rId12"/>
    <p:sldId id="650" r:id="rId13"/>
    <p:sldId id="651" r:id="rId14"/>
    <p:sldId id="660" r:id="rId15"/>
    <p:sldId id="653" r:id="rId16"/>
    <p:sldId id="652" r:id="rId17"/>
    <p:sldId id="654" r:id="rId18"/>
    <p:sldId id="655" r:id="rId19"/>
    <p:sldId id="656" r:id="rId20"/>
    <p:sldId id="574" r:id="rId21"/>
    <p:sldId id="641" r:id="rId22"/>
    <p:sldId id="526" r:id="rId23"/>
    <p:sldId id="476" r:id="rId24"/>
    <p:sldId id="355" r:id="rId25"/>
    <p:sldId id="285" r:id="rId26"/>
    <p:sldId id="286" r:id="rId27"/>
    <p:sldId id="287" r:id="rId28"/>
  </p:sldIdLst>
  <p:sldSz cx="9144000" cy="6858000" type="screen4x3"/>
  <p:notesSz cx="7010400" cy="9236075"/>
  <p:defaultTextStyle>
    <a:defPPr>
      <a:defRPr lang="en-US"/>
    </a:defPPr>
    <a:lvl1pPr marL="0" algn="l" defTabSz="910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232" algn="l" defTabSz="910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453" algn="l" defTabSz="910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5679" algn="l" defTabSz="910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0905" algn="l" defTabSz="910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6131" algn="l" defTabSz="910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1356" algn="l" defTabSz="910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6584" algn="l" defTabSz="910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1808" algn="l" defTabSz="910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well, Janice L" initials="J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86161" autoAdjust="0"/>
  </p:normalViewPr>
  <p:slideViewPr>
    <p:cSldViewPr>
      <p:cViewPr varScale="1">
        <p:scale>
          <a:sx n="39" d="100"/>
          <a:sy n="39" d="100"/>
        </p:scale>
        <p:origin x="111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908" y="-72"/>
      </p:cViewPr>
      <p:guideLst>
        <p:guide orient="horz" pos="2910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7840" cy="461804"/>
          </a:xfrm>
          <a:prstGeom prst="rect">
            <a:avLst/>
          </a:prstGeom>
        </p:spPr>
        <p:txBody>
          <a:bodyPr vert="horz" lIns="91408" tIns="45702" rIns="91408" bIns="45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3" y="0"/>
            <a:ext cx="3037840" cy="461804"/>
          </a:xfrm>
          <a:prstGeom prst="rect">
            <a:avLst/>
          </a:prstGeom>
        </p:spPr>
        <p:txBody>
          <a:bodyPr vert="horz" lIns="91408" tIns="45702" rIns="91408" bIns="45702" rtlCol="0"/>
          <a:lstStyle>
            <a:lvl1pPr algn="r">
              <a:defRPr sz="1200"/>
            </a:lvl1pPr>
          </a:lstStyle>
          <a:p>
            <a:fld id="{E2CADA1B-9780-46DB-84A0-EE6A25B3C2AC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72667"/>
            <a:ext cx="3037840" cy="461804"/>
          </a:xfrm>
          <a:prstGeom prst="rect">
            <a:avLst/>
          </a:prstGeom>
        </p:spPr>
        <p:txBody>
          <a:bodyPr vert="horz" lIns="91408" tIns="45702" rIns="91408" bIns="45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3" y="8772667"/>
            <a:ext cx="3037840" cy="461804"/>
          </a:xfrm>
          <a:prstGeom prst="rect">
            <a:avLst/>
          </a:prstGeom>
        </p:spPr>
        <p:txBody>
          <a:bodyPr vert="horz" lIns="91408" tIns="45702" rIns="91408" bIns="45702" rtlCol="0" anchor="b"/>
          <a:lstStyle>
            <a:lvl1pPr algn="r">
              <a:defRPr sz="1200"/>
            </a:lvl1pPr>
          </a:lstStyle>
          <a:p>
            <a:fld id="{1AAC6D19-F343-46B1-92FD-D063593E0D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488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7840" cy="461804"/>
          </a:xfrm>
          <a:prstGeom prst="rect">
            <a:avLst/>
          </a:prstGeom>
        </p:spPr>
        <p:txBody>
          <a:bodyPr vert="horz" lIns="91408" tIns="45702" rIns="91408" bIns="45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1804"/>
          </a:xfrm>
          <a:prstGeom prst="rect">
            <a:avLst/>
          </a:prstGeom>
        </p:spPr>
        <p:txBody>
          <a:bodyPr vert="horz" lIns="91408" tIns="45702" rIns="91408" bIns="45702" rtlCol="0"/>
          <a:lstStyle>
            <a:lvl1pPr algn="r">
              <a:defRPr sz="1200"/>
            </a:lvl1pPr>
          </a:lstStyle>
          <a:p>
            <a:fld id="{CAD2ED0A-7030-4BCC-8E4B-CA043776838D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0563"/>
            <a:ext cx="4621212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8" tIns="45702" rIns="91408" bIns="457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40"/>
            <a:ext cx="5608320" cy="4156234"/>
          </a:xfrm>
          <a:prstGeom prst="rect">
            <a:avLst/>
          </a:prstGeom>
        </p:spPr>
        <p:txBody>
          <a:bodyPr vert="horz" lIns="91408" tIns="45702" rIns="91408" bIns="457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72667"/>
            <a:ext cx="3037840" cy="461804"/>
          </a:xfrm>
          <a:prstGeom prst="rect">
            <a:avLst/>
          </a:prstGeom>
        </p:spPr>
        <p:txBody>
          <a:bodyPr vert="horz" lIns="91408" tIns="45702" rIns="91408" bIns="45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772667"/>
            <a:ext cx="3037840" cy="461804"/>
          </a:xfrm>
          <a:prstGeom prst="rect">
            <a:avLst/>
          </a:prstGeom>
        </p:spPr>
        <p:txBody>
          <a:bodyPr vert="horz" lIns="91408" tIns="45702" rIns="91408" bIns="45702" rtlCol="0" anchor="b"/>
          <a:lstStyle>
            <a:lvl1pPr algn="r">
              <a:defRPr sz="1200"/>
            </a:lvl1pPr>
          </a:lstStyle>
          <a:p>
            <a:fld id="{05AF35ED-705C-4E22-AA6A-8622633F6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80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0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232" algn="l" defTabSz="910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453" algn="l" defTabSz="910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5679" algn="l" defTabSz="910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0905" algn="l" defTabSz="910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6131" algn="l" defTabSz="910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1356" algn="l" defTabSz="910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6584" algn="l" defTabSz="910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1808" algn="l" defTabSz="910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9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35ED-705C-4E22-AA6A-8622633F69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3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AF35ED-705C-4E22-AA6A-8622633F69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58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AF35ED-705C-4E22-AA6A-8622633F69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24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34379"/>
            <a:ext cx="2895600" cy="365125"/>
          </a:xfrm>
        </p:spPr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046" tIns="45525" rIns="91046" bIns="45525" anchor="ctr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046" tIns="45525" rIns="91046" bIns="45525" anchor="ctr" compatLnSpc="1"/>
          <a:lstStyle/>
          <a:p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28600" y="6324600"/>
            <a:ext cx="2343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PEIA/RHBT Finance Board Meeting</a:t>
            </a:r>
            <a:endParaRPr lang="en-US" sz="12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3"/>
            <a:ext cx="2133600" cy="365125"/>
          </a:xfrm>
          <a:prstGeom prst="rect">
            <a:avLst/>
          </a:prstGeom>
        </p:spPr>
        <p:txBody>
          <a:bodyPr vert="horz" lIns="91046" tIns="45525" rIns="91046" bIns="45525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87100E8-90C1-48C2-9227-969F262F18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046" tIns="45525" rIns="91046" bIns="4552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37"/>
            <a:ext cx="8229600" cy="4525963"/>
          </a:xfrm>
          <a:prstGeom prst="rect">
            <a:avLst/>
          </a:prstGeom>
        </p:spPr>
        <p:txBody>
          <a:bodyPr vert="horz" lIns="91046" tIns="45525" rIns="91046" bIns="455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046" tIns="45525" rIns="91046" bIns="45525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3"/>
            <a:ext cx="2133600" cy="365125"/>
          </a:xfrm>
          <a:prstGeom prst="rect">
            <a:avLst/>
          </a:prstGeom>
        </p:spPr>
        <p:txBody>
          <a:bodyPr vert="horz" lIns="91046" tIns="45525" rIns="91046" bIns="45525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87100E8-90C1-48C2-9227-969F262F18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4034" r:id="rId2"/>
    <p:sldLayoutId id="2147484035" r:id="rId3"/>
    <p:sldLayoutId id="2147484036" r:id="rId4"/>
  </p:sldLayoutIdLst>
  <p:hf hdr="0" dt="0"/>
  <p:txStyles>
    <p:titleStyle>
      <a:lvl1pPr algn="l" defTabSz="910453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419" indent="-341419" algn="l" defTabSz="9104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38" indent="-284513" algn="l" defTabSz="9104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067" indent="-227626" algn="l" defTabSz="91045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292" indent="-227626" algn="l" defTabSz="91045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516" indent="-227626" algn="l" defTabSz="910453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746" indent="-227626" algn="l" defTabSz="9104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972" indent="-227626" algn="l" defTabSz="9104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96" indent="-227626" algn="l" defTabSz="9104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420" indent="-227626" algn="l" defTabSz="9104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32" algn="l" defTabSz="910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53" algn="l" defTabSz="910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679" algn="l" defTabSz="910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905" algn="l" defTabSz="910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131" algn="l" defTabSz="910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356" algn="l" defTabSz="910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584" algn="l" defTabSz="910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808" algn="l" defTabSz="910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2531623"/>
            <a:ext cx="7620000" cy="1630832"/>
          </a:xfrm>
          <a:prstGeom prst="rect">
            <a:avLst/>
          </a:prstGeom>
        </p:spPr>
        <p:txBody>
          <a:bodyPr wrap="square" lIns="91046" tIns="45525" rIns="91046" bIns="45525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fr-CA" sz="2800" b="1" dirty="0">
              <a:latin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A" sz="2400" b="1" dirty="0">
                <a:solidFill>
                  <a:srgbClr val="FF0000"/>
                </a:solidFill>
                <a:latin typeface="Calibri" pitchFamily="34" charset="0"/>
              </a:rPr>
              <a:t>West Virginia Retiree Health Benefit Trust Fund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CA" sz="2400" b="1" dirty="0">
                <a:solidFill>
                  <a:srgbClr val="FF0000"/>
                </a:solidFill>
                <a:latin typeface="Calibri" pitchFamily="34" charset="0"/>
              </a:rPr>
              <a:t>and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CA" sz="2400" b="1" dirty="0">
                <a:solidFill>
                  <a:srgbClr val="FF0000"/>
                </a:solidFill>
                <a:latin typeface="Calibri" pitchFamily="34" charset="0"/>
              </a:rPr>
              <a:t>PEIA Finance Board Meeting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410200"/>
            <a:ext cx="9144000" cy="609600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000" b="1" dirty="0">
                <a:latin typeface="Calibri" pitchFamily="34" charset="0"/>
                <a:cs typeface="Calibri" pitchFamily="34" charset="0"/>
              </a:rPr>
              <a:t>Canaan Valley Room 1041, DEP Building, 601 57th Street, SE</a:t>
            </a:r>
          </a:p>
          <a:p>
            <a:pPr marL="0" indent="0" algn="ctr">
              <a:buNone/>
            </a:pPr>
            <a:r>
              <a:rPr lang="en-US" sz="1000" b="1" dirty="0">
                <a:latin typeface="Calibri" pitchFamily="34" charset="0"/>
                <a:cs typeface="Calibri" pitchFamily="34" charset="0"/>
              </a:rPr>
              <a:t>Charleston, WV  25304</a:t>
            </a:r>
          </a:p>
          <a:p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3810000"/>
            <a:ext cx="9144000" cy="1107612"/>
          </a:xfrm>
          <a:prstGeom prst="rect">
            <a:avLst/>
          </a:prstGeom>
        </p:spPr>
        <p:txBody>
          <a:bodyPr wrap="square" lIns="91046" tIns="45525" rIns="91046" bIns="45525">
            <a:spAutoFit/>
          </a:bodyPr>
          <a:lstStyle/>
          <a:p>
            <a:pPr algn="ctr"/>
            <a:endParaRPr lang="en-US" sz="2400" b="1" dirty="0">
              <a:latin typeface="Calibri" pitchFamily="34" charset="0"/>
            </a:endParaRPr>
          </a:p>
          <a:p>
            <a:pPr algn="ctr"/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b="1" dirty="0">
                <a:latin typeface="Calibri" pitchFamily="34" charset="0"/>
              </a:rPr>
              <a:t>Thursday, March 16, 2017, 1:00 p.m.</a:t>
            </a:r>
          </a:p>
        </p:txBody>
      </p:sp>
      <p:pic>
        <p:nvPicPr>
          <p:cNvPr id="10" name="Picture 3" descr="C:\Users\e074026\AppData\Local\Microsoft\Windows\Temporary Internet Files\Content.Outlook\512XZ2M1\PEIAseal b-w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24" y="609600"/>
            <a:ext cx="2191176" cy="188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6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02" y="457200"/>
            <a:ext cx="8215152" cy="58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2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48" y="457200"/>
            <a:ext cx="8481303" cy="58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2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18" y="609600"/>
            <a:ext cx="777896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6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PEIA/RHBT Finance Board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80" y="381000"/>
            <a:ext cx="853460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7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533400" y="1219200"/>
            <a:ext cx="7848600" cy="192722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4000" dirty="0"/>
              <a:t>PREMIUM Discussion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143000" y="3276600"/>
            <a:ext cx="6400800" cy="1752600"/>
          </a:xfrm>
        </p:spPr>
        <p:txBody>
          <a:bodyPr/>
          <a:lstStyle/>
          <a:p>
            <a:r>
              <a:rPr lang="en-US" dirty="0"/>
              <a:t>   By: Jason Haught, CFO, PEIA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431578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PEIA/RHBT Finance Board Meeting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0" y="64008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73623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996053"/>
              </p:ext>
            </p:extLst>
          </p:nvPr>
        </p:nvGraphicFramePr>
        <p:xfrm>
          <a:off x="1219200" y="3810000"/>
          <a:ext cx="620236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Worksheet" r:id="rId3" imgW="6202685" imgH="891648" progId="Excel.Sheet.12">
                  <p:embed/>
                </p:oleObj>
              </mc:Choice>
              <mc:Fallback>
                <p:oleObj name="Worksheet" r:id="rId3" imgW="6202685" imgH="891648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3810000"/>
                        <a:ext cx="6202362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576135"/>
            <a:ext cx="35242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31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807193"/>
              </p:ext>
            </p:extLst>
          </p:nvPr>
        </p:nvGraphicFramePr>
        <p:xfrm>
          <a:off x="536286" y="1524000"/>
          <a:ext cx="79962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Worksheet" r:id="rId3" imgW="5372188" imgH="1927800" progId="Excel.Sheet.12">
                  <p:embed/>
                </p:oleObj>
              </mc:Choice>
              <mc:Fallback>
                <p:oleObj name="Worksheet" r:id="rId3" imgW="5372188" imgH="1927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286" y="1524000"/>
                        <a:ext cx="79962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1660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602508"/>
              </p:ext>
            </p:extLst>
          </p:nvPr>
        </p:nvGraphicFramePr>
        <p:xfrm>
          <a:off x="1676402" y="838200"/>
          <a:ext cx="5486400" cy="5029206"/>
        </p:xfrm>
        <a:graphic>
          <a:graphicData uri="http://schemas.openxmlformats.org/drawingml/2006/table">
            <a:tbl>
              <a:tblPr/>
              <a:tblGrid>
                <a:gridCol w="1314183">
                  <a:extLst>
                    <a:ext uri="{9D8B030D-6E8A-4147-A177-3AD203B41FA5}">
                      <a16:colId xmlns:a16="http://schemas.microsoft.com/office/drawing/2014/main" val="2599297072"/>
                    </a:ext>
                  </a:extLst>
                </a:gridCol>
                <a:gridCol w="676231">
                  <a:extLst>
                    <a:ext uri="{9D8B030D-6E8A-4147-A177-3AD203B41FA5}">
                      <a16:colId xmlns:a16="http://schemas.microsoft.com/office/drawing/2014/main" val="2323935454"/>
                    </a:ext>
                  </a:extLst>
                </a:gridCol>
                <a:gridCol w="676231">
                  <a:extLst>
                    <a:ext uri="{9D8B030D-6E8A-4147-A177-3AD203B41FA5}">
                      <a16:colId xmlns:a16="http://schemas.microsoft.com/office/drawing/2014/main" val="2757523869"/>
                    </a:ext>
                  </a:extLst>
                </a:gridCol>
                <a:gridCol w="676231">
                  <a:extLst>
                    <a:ext uri="{9D8B030D-6E8A-4147-A177-3AD203B41FA5}">
                      <a16:colId xmlns:a16="http://schemas.microsoft.com/office/drawing/2014/main" val="1399534690"/>
                    </a:ext>
                  </a:extLst>
                </a:gridCol>
                <a:gridCol w="676231">
                  <a:extLst>
                    <a:ext uri="{9D8B030D-6E8A-4147-A177-3AD203B41FA5}">
                      <a16:colId xmlns:a16="http://schemas.microsoft.com/office/drawing/2014/main" val="496438749"/>
                    </a:ext>
                  </a:extLst>
                </a:gridCol>
                <a:gridCol w="676231">
                  <a:extLst>
                    <a:ext uri="{9D8B030D-6E8A-4147-A177-3AD203B41FA5}">
                      <a16:colId xmlns:a16="http://schemas.microsoft.com/office/drawing/2014/main" val="3678159199"/>
                    </a:ext>
                  </a:extLst>
                </a:gridCol>
                <a:gridCol w="791062">
                  <a:extLst>
                    <a:ext uri="{9D8B030D-6E8A-4147-A177-3AD203B41FA5}">
                      <a16:colId xmlns:a16="http://schemas.microsoft.com/office/drawing/2014/main" val="250681978"/>
                    </a:ext>
                  </a:extLst>
                </a:gridCol>
              </a:tblGrid>
              <a:tr h="1251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All Plans</a:t>
                      </a:r>
                    </a:p>
                  </a:txBody>
                  <a:tcPr marL="4898" marR="4898" marT="4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567197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4898" marR="4898" marT="4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4898" marR="4898" marT="4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Dec-14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Dec-15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Dec-16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67915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Salary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Salary Code</a:t>
                      </a:r>
                    </a:p>
                  </a:txBody>
                  <a:tcPr marL="4898" marR="4898" marT="4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Tier</a:t>
                      </a:r>
                    </a:p>
                  </a:txBody>
                  <a:tcPr marL="4898" marR="4898" marT="4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Count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Count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Count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Difference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40358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$0-$20,000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P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934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937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975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38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237132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C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192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170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177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992497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F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763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750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839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89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912170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$20,001-$30,000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2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P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7,054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6,934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6,956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22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737896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2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C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2,067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1,938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1,857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-81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561789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2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F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9,076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8,542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8,259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-283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659463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$30,001-$36,000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P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3,577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3,638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3,780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142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102822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C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852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850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835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-15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943089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F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4,348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4,491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4,368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-123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793865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$36,001-$42,000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P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3,757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3,728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3,613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-115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545306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C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1,035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1,119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1,137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18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556043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F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4,944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5,130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5,116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-14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176287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$42,001-$50,000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5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P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3,220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3,224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3,165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-59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20126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5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C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1,147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1,228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1,148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-80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359478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5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F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5,163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5,317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5,150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-167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619885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$50,001-$62,500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6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P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3,551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3,440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3,265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-175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47208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6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C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1,001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983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922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-61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688461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6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F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5,328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5,144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4,890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-254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460843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$62,501-$75,000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P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1,010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1,031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1,000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-31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939195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C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256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284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274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-10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382486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F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1,692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1,764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1,753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-11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474622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$75,001-$100,000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8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P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701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754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737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-17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628121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8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C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167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167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154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-13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907891"/>
                  </a:ext>
                </a:extLst>
              </a:tr>
              <a:tr h="13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8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F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1,177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1,194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1,143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-51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360486"/>
                  </a:ext>
                </a:extLst>
              </a:tr>
              <a:tr h="1251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$100,001-$125,000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9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P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168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180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179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-1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659972"/>
                  </a:ext>
                </a:extLst>
              </a:tr>
              <a:tr h="1251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9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C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38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45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628398"/>
                  </a:ext>
                </a:extLst>
              </a:tr>
              <a:tr h="1251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9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F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313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323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318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-5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866667"/>
                  </a:ext>
                </a:extLst>
              </a:tr>
              <a:tr h="1251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$125,000+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P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132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137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147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10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519933"/>
                  </a:ext>
                </a:extLst>
              </a:tr>
              <a:tr h="1251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C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25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35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47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12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963917"/>
                  </a:ext>
                </a:extLst>
              </a:tr>
              <a:tr h="1251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10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F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330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363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367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838944"/>
                  </a:ext>
                </a:extLst>
              </a:tr>
              <a:tr h="1251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All Salaries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P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24,104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24,003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23,817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-186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430835"/>
                  </a:ext>
                </a:extLst>
              </a:tr>
              <a:tr h="1251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C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6,779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6,812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6,596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-216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964843"/>
                  </a:ext>
                </a:extLst>
              </a:tr>
              <a:tr h="1251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 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F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33,134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33,018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32,203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-815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93218"/>
                  </a:ext>
                </a:extLst>
              </a:tr>
              <a:tr h="12518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4898" marR="4898" marT="4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4898" marR="4898" marT="4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4898" marR="4898" marT="4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64,017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/>
                        </a:rPr>
                        <a:t>63,833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/>
                        </a:rPr>
                        <a:t>62,616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-1,217</a:t>
                      </a:r>
                    </a:p>
                  </a:txBody>
                  <a:tcPr marL="4898" marR="4898" marT="4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973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732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520211"/>
              </p:ext>
            </p:extLst>
          </p:nvPr>
        </p:nvGraphicFramePr>
        <p:xfrm>
          <a:off x="2286000" y="609600"/>
          <a:ext cx="4572000" cy="544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Worksheet" r:id="rId3" imgW="4031032" imgH="4937760" progId="Excel.Sheet.12">
                  <p:embed/>
                </p:oleObj>
              </mc:Choice>
              <mc:Fallback>
                <p:oleObj name="Worksheet" r:id="rId3" imgW="4031032" imgH="49377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609600"/>
                        <a:ext cx="4572000" cy="544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543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753529"/>
              </p:ext>
            </p:extLst>
          </p:nvPr>
        </p:nvGraphicFramePr>
        <p:xfrm>
          <a:off x="2209800" y="651861"/>
          <a:ext cx="4495799" cy="528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Worksheet" r:id="rId3" imgW="4031032" imgH="4739688" progId="Excel.Sheet.12">
                  <p:embed/>
                </p:oleObj>
              </mc:Choice>
              <mc:Fallback>
                <p:oleObj name="Worksheet" r:id="rId3" imgW="4031032" imgH="47396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651861"/>
                        <a:ext cx="4495799" cy="528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39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362200" y="1600200"/>
            <a:ext cx="6781800" cy="4343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Roll Call</a:t>
            </a:r>
          </a:p>
          <a:p>
            <a:pPr lvl="0"/>
            <a:r>
              <a:rPr lang="en-US" dirty="0"/>
              <a:t>Call to Order</a:t>
            </a:r>
          </a:p>
          <a:p>
            <a:pPr lvl="0"/>
            <a:r>
              <a:rPr lang="en-US" dirty="0"/>
              <a:t>Approval of Minutes</a:t>
            </a:r>
          </a:p>
          <a:p>
            <a:pPr lvl="0"/>
            <a:r>
              <a:rPr lang="en-US" dirty="0"/>
              <a:t>Financial Plan Updates</a:t>
            </a:r>
          </a:p>
          <a:p>
            <a:pPr lvl="0"/>
            <a:r>
              <a:rPr lang="en-US" dirty="0"/>
              <a:t>Premium Discussion </a:t>
            </a:r>
          </a:p>
          <a:p>
            <a:pPr lvl="0"/>
            <a:r>
              <a:rPr lang="en-US" dirty="0"/>
              <a:t>Public Comments</a:t>
            </a:r>
          </a:p>
          <a:p>
            <a:pPr lvl="0"/>
            <a:r>
              <a:rPr lang="en-US" dirty="0"/>
              <a:t>Motion to Accept Discussed Items</a:t>
            </a:r>
          </a:p>
          <a:p>
            <a:pPr lvl="0"/>
            <a:r>
              <a:rPr lang="en-US" dirty="0"/>
              <a:t>Director Update</a:t>
            </a:r>
          </a:p>
          <a:p>
            <a:pPr lvl="0"/>
            <a:r>
              <a:rPr lang="en-US" dirty="0"/>
              <a:t>Old Business </a:t>
            </a:r>
          </a:p>
          <a:p>
            <a:pPr lvl="0"/>
            <a:r>
              <a:rPr lang="en-US" dirty="0"/>
              <a:t>New Business </a:t>
            </a:r>
          </a:p>
          <a:p>
            <a:pPr lvl="0"/>
            <a:r>
              <a:rPr lang="en-US" dirty="0"/>
              <a:t>Next Meeting – June 15,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	Agenda</a:t>
            </a:r>
          </a:p>
        </p:txBody>
      </p:sp>
    </p:spTree>
    <p:extLst>
      <p:ext uri="{BB962C8B-B14F-4D97-AF65-F5344CB8AC3E}">
        <p14:creationId xmlns:p14="http://schemas.microsoft.com/office/powerpoint/2010/main" val="122386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023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Public Comment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173069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3600" dirty="0"/>
              <a:t>  John Myers</a:t>
            </a:r>
          </a:p>
          <a:p>
            <a:pPr marL="45720" indent="0">
              <a:buNone/>
            </a:pPr>
            <a:r>
              <a:rPr lang="en-US" sz="3600" dirty="0"/>
              <a:t>  Chairman</a:t>
            </a:r>
          </a:p>
        </p:txBody>
      </p:sp>
      <p:pic>
        <p:nvPicPr>
          <p:cNvPr id="60418" name="Picture 2" descr="C:\Users\Owner\AppData\Local\Microsoft\Windows\Temporary Internet Files\Content.IE5\ORF0WZDU\Speak-Up-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066800"/>
            <a:ext cx="14478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098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457200"/>
            <a:ext cx="7467600" cy="960438"/>
          </a:xfrm>
        </p:spPr>
        <p:txBody>
          <a:bodyPr>
            <a:noAutofit/>
          </a:bodyPr>
          <a:lstStyle/>
          <a:p>
            <a:r>
              <a:rPr lang="en-US" b="1" dirty="0"/>
              <a:t>Motion to accept Premium Plan Discussion Items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1905000"/>
            <a:ext cx="6019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en-US" sz="3600" b="1" dirty="0">
              <a:solidFill>
                <a:srgbClr val="663300"/>
              </a:solidFill>
            </a:endParaRPr>
          </a:p>
          <a:p>
            <a:pPr marL="45720" indent="0">
              <a:buNone/>
            </a:pPr>
            <a:r>
              <a:rPr lang="en-US" sz="3600" b="1" dirty="0">
                <a:solidFill>
                  <a:srgbClr val="663300"/>
                </a:solidFill>
              </a:rPr>
              <a:t>John Myers</a:t>
            </a:r>
          </a:p>
          <a:p>
            <a:pPr marL="45720" indent="0">
              <a:buNone/>
            </a:pPr>
            <a:r>
              <a:rPr lang="en-US" sz="3600" b="1" dirty="0">
                <a:solidFill>
                  <a:srgbClr val="663300"/>
                </a:solidFill>
              </a:rPr>
              <a:t>Chairman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endParaRPr lang="en-US" b="1" u="sng" dirty="0">
              <a:solidFill>
                <a:srgbClr val="FF0000"/>
              </a:solidFill>
            </a:endParaRPr>
          </a:p>
          <a:p>
            <a:br>
              <a:rPr lang="en-US" sz="3600" dirty="0"/>
            </a:br>
            <a:endParaRPr lang="en-US" sz="3600" dirty="0"/>
          </a:p>
          <a:p>
            <a:pPr marL="45720" indent="0">
              <a:buNone/>
            </a:pPr>
            <a:endParaRPr lang="en-US" sz="3600" b="1" dirty="0">
              <a:solidFill>
                <a:srgbClr val="663300"/>
              </a:solidFill>
            </a:endParaRPr>
          </a:p>
          <a:p>
            <a:pPr marL="45720" indent="0">
              <a:buNone/>
            </a:pPr>
            <a:endParaRPr lang="en-US" sz="36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7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457200"/>
            <a:ext cx="8229023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Director Update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Calibri" pitchFamily="34" charset="0"/>
              </a:rPr>
              <a:t>	</a:t>
            </a:r>
            <a:r>
              <a:rPr lang="en-US" b="1" dirty="0">
                <a:latin typeface="Calibri" pitchFamily="34" charset="0"/>
              </a:rPr>
              <a:t>	</a:t>
            </a:r>
          </a:p>
          <a:p>
            <a:pPr>
              <a:buNone/>
            </a:pPr>
            <a:endParaRPr lang="en-US" b="1" dirty="0">
              <a:latin typeface="Calibri" pitchFamily="34" charset="0"/>
            </a:endParaRPr>
          </a:p>
          <a:p>
            <a:pPr>
              <a:buNone/>
            </a:pPr>
            <a:r>
              <a:rPr lang="en-US" b="1" dirty="0">
                <a:latin typeface="Calibri" pitchFamily="34" charset="0"/>
              </a:rPr>
              <a:t>		 </a:t>
            </a:r>
          </a:p>
          <a:p>
            <a:pPr marL="45714" indent="0">
              <a:buNone/>
            </a:pPr>
            <a:r>
              <a:rPr lang="en-US" dirty="0">
                <a:latin typeface="Calibri" pitchFamily="34" charset="0"/>
              </a:rPr>
              <a:t>     </a:t>
            </a:r>
            <a:r>
              <a:rPr lang="en-US" sz="3200" dirty="0"/>
              <a:t>Ted Cheatham,  PEIA Director</a:t>
            </a:r>
            <a:r>
              <a:rPr lang="en-US" sz="2300" dirty="0">
                <a:latin typeface="Calibri" pitchFamily="34" charset="0"/>
              </a:rPr>
              <a:t>	</a:t>
            </a:r>
            <a:r>
              <a:rPr lang="en-US" dirty="0">
                <a:latin typeface="Calibri" pitchFamily="34" charset="0"/>
              </a:rPr>
              <a:t>		</a:t>
            </a:r>
          </a:p>
          <a:p>
            <a:pPr lvl="1">
              <a:buNone/>
            </a:pPr>
            <a:r>
              <a:rPr lang="en-US" sz="2300" dirty="0">
                <a:latin typeface="Calibri" pitchFamily="34" charset="0"/>
              </a:rPr>
              <a:t>			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pPr marL="1431688" lvl="3" indent="-512131">
              <a:buNone/>
            </a:pP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19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457200"/>
            <a:ext cx="8229023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Old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667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latin typeface="Calibri" pitchFamily="34" charset="0"/>
              </a:rPr>
              <a:t>	</a:t>
            </a:r>
            <a:r>
              <a:rPr lang="en-US" b="1" dirty="0">
                <a:latin typeface="Calibri" pitchFamily="34" charset="0"/>
              </a:rPr>
              <a:t>	</a:t>
            </a:r>
          </a:p>
          <a:p>
            <a:pPr>
              <a:buNone/>
            </a:pPr>
            <a:endParaRPr lang="en-US" b="1" dirty="0">
              <a:latin typeface="Calibri" pitchFamily="34" charset="0"/>
            </a:endParaRPr>
          </a:p>
          <a:p>
            <a:pPr>
              <a:buNone/>
            </a:pPr>
            <a:r>
              <a:rPr lang="en-US" b="1" dirty="0">
                <a:latin typeface="Calibri" pitchFamily="34" charset="0"/>
              </a:rPr>
              <a:t>		 </a:t>
            </a:r>
            <a:endParaRPr lang="en-US" dirty="0">
              <a:latin typeface="Calibri" pitchFamily="34" charset="0"/>
            </a:endParaRPr>
          </a:p>
          <a:p>
            <a:pPr marL="45714" indent="0">
              <a:buNone/>
            </a:pPr>
            <a:r>
              <a:rPr lang="en-US" dirty="0">
                <a:latin typeface="Calibri" pitchFamily="34" charset="0"/>
              </a:rPr>
              <a:t>    </a:t>
            </a:r>
            <a:r>
              <a:rPr lang="en-US" sz="4000" dirty="0">
                <a:latin typeface="Calibri" pitchFamily="34" charset="0"/>
              </a:rPr>
              <a:t>John Myers</a:t>
            </a:r>
            <a:endParaRPr lang="en-US" sz="4000" dirty="0"/>
          </a:p>
          <a:p>
            <a:pPr marL="45714" indent="0">
              <a:buNone/>
            </a:pPr>
            <a:r>
              <a:rPr lang="en-US" sz="3500" dirty="0"/>
              <a:t>   Chairman </a:t>
            </a:r>
            <a:r>
              <a:rPr lang="en-US" sz="3600" dirty="0">
                <a:latin typeface="Calibri" pitchFamily="34" charset="0"/>
              </a:rPr>
              <a:t>	</a:t>
            </a:r>
            <a:r>
              <a:rPr lang="en-US" dirty="0">
                <a:latin typeface="Calibri" pitchFamily="34" charset="0"/>
              </a:rPr>
              <a:t>		</a:t>
            </a:r>
          </a:p>
          <a:p>
            <a:pPr lvl="1">
              <a:buNone/>
            </a:pPr>
            <a:r>
              <a:rPr lang="en-US" sz="2300" dirty="0">
                <a:latin typeface="Calibri" pitchFamily="34" charset="0"/>
              </a:rPr>
              <a:t>			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pPr marL="1431688" lvl="3" indent="-512131">
              <a:buNone/>
            </a:pP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20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457200"/>
            <a:ext cx="8229023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New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124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Calibri" pitchFamily="34" charset="0"/>
              </a:rPr>
              <a:t>	</a:t>
            </a:r>
            <a:r>
              <a:rPr lang="en-US" b="1" dirty="0">
                <a:latin typeface="Calibri" pitchFamily="34" charset="0"/>
              </a:rPr>
              <a:t>	</a:t>
            </a:r>
          </a:p>
          <a:p>
            <a:pPr>
              <a:buNone/>
            </a:pPr>
            <a:endParaRPr lang="en-US" b="1" dirty="0">
              <a:latin typeface="Calibri" pitchFamily="34" charset="0"/>
            </a:endParaRPr>
          </a:p>
          <a:p>
            <a:pPr>
              <a:buNone/>
            </a:pPr>
            <a:r>
              <a:rPr lang="en-US" b="1" dirty="0">
                <a:latin typeface="Calibri" pitchFamily="34" charset="0"/>
              </a:rPr>
              <a:t>		 </a:t>
            </a:r>
          </a:p>
          <a:p>
            <a:pPr>
              <a:buNone/>
            </a:pPr>
            <a:r>
              <a:rPr lang="en-US" b="1" dirty="0">
                <a:latin typeface="Calibri" pitchFamily="34" charset="0"/>
              </a:rPr>
              <a:t>	    </a:t>
            </a:r>
            <a:r>
              <a:rPr lang="en-US" sz="3600" dirty="0">
                <a:latin typeface="Calibri" pitchFamily="34" charset="0"/>
              </a:rPr>
              <a:t>John Myers</a:t>
            </a:r>
            <a:endParaRPr lang="en-US" sz="3600" dirty="0"/>
          </a:p>
          <a:p>
            <a:pPr>
              <a:buNone/>
            </a:pPr>
            <a:r>
              <a:rPr lang="en-US" sz="3600" dirty="0"/>
              <a:t>	   Chairman </a:t>
            </a:r>
            <a:r>
              <a:rPr lang="en-US" sz="3600" dirty="0">
                <a:latin typeface="Calibri" pitchFamily="34" charset="0"/>
              </a:rPr>
              <a:t>	</a:t>
            </a:r>
            <a:r>
              <a:rPr lang="en-US" dirty="0">
                <a:latin typeface="+mj-lt"/>
              </a:rPr>
              <a:t>		</a:t>
            </a:r>
            <a:r>
              <a:rPr lang="en-US" sz="2300" dirty="0">
                <a:latin typeface="+mj-lt"/>
              </a:rPr>
              <a:t>			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1431688" lvl="3" indent="-512131">
              <a:buFont typeface="+mj-lt"/>
              <a:buAutoNum type="arabicParenR"/>
            </a:pP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924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</a:rPr>
              <a:t>Schedule Next Meeting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2700" dirty="0">
                <a:latin typeface="+mn-lt"/>
              </a:rPr>
              <a:t>June 15</a:t>
            </a:r>
            <a:r>
              <a:rPr lang="en-US" sz="2700" dirty="0">
                <a:solidFill>
                  <a:schemeClr val="tx1"/>
                </a:solidFill>
                <a:latin typeface="+mn-lt"/>
              </a:rPr>
              <a:t>, 2017, 1:00 pm</a:t>
            </a:r>
            <a:br>
              <a:rPr lang="en-US" b="1" dirty="0"/>
            </a:b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657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>
                <a:latin typeface="Calibri" pitchFamily="34" charset="0"/>
              </a:rPr>
              <a:t>	</a:t>
            </a:r>
            <a:r>
              <a:rPr lang="en-US" b="1" dirty="0">
                <a:latin typeface="Calibri" pitchFamily="34" charset="0"/>
              </a:rPr>
              <a:t>	</a:t>
            </a:r>
          </a:p>
          <a:p>
            <a:pPr>
              <a:buNone/>
            </a:pPr>
            <a:endParaRPr lang="en-US" b="1" dirty="0">
              <a:latin typeface="Calibri" pitchFamily="34" charset="0"/>
            </a:endParaRPr>
          </a:p>
          <a:p>
            <a:pPr>
              <a:buNone/>
            </a:pPr>
            <a:r>
              <a:rPr lang="en-US" b="1" dirty="0">
                <a:latin typeface="Calibri" pitchFamily="34" charset="0"/>
              </a:rPr>
              <a:t>		  </a:t>
            </a:r>
          </a:p>
          <a:p>
            <a:pPr>
              <a:buNone/>
            </a:pPr>
            <a:endParaRPr lang="en-US" b="1" dirty="0">
              <a:latin typeface="Calibri" pitchFamily="34" charset="0"/>
            </a:endParaRPr>
          </a:p>
          <a:p>
            <a:pPr>
              <a:buNone/>
            </a:pPr>
            <a:r>
              <a:rPr lang="en-US" b="1" dirty="0">
                <a:latin typeface="Calibri" pitchFamily="34" charset="0"/>
              </a:rPr>
              <a:t>		</a:t>
            </a:r>
            <a:r>
              <a:rPr lang="en-US" sz="3600" dirty="0">
                <a:latin typeface="Calibri" pitchFamily="34" charset="0"/>
              </a:rPr>
              <a:t> </a:t>
            </a:r>
          </a:p>
          <a:p>
            <a:pPr marL="45714" indent="0">
              <a:buNone/>
            </a:pPr>
            <a:r>
              <a:rPr lang="en-US" sz="3600" dirty="0">
                <a:latin typeface="Calibri" pitchFamily="34" charset="0"/>
              </a:rPr>
              <a:t>     </a:t>
            </a:r>
            <a:r>
              <a:rPr lang="en-US" sz="7600" dirty="0">
                <a:latin typeface="Calibri" pitchFamily="34" charset="0"/>
              </a:rPr>
              <a:t>John Myers</a:t>
            </a:r>
            <a:endParaRPr lang="en-US" sz="7600" dirty="0"/>
          </a:p>
          <a:p>
            <a:pPr marL="45714" indent="0">
              <a:buNone/>
            </a:pPr>
            <a:r>
              <a:rPr lang="en-US" sz="7600" dirty="0"/>
              <a:t>  Chairman</a:t>
            </a:r>
          </a:p>
          <a:p>
            <a:pPr marL="45714" indent="0">
              <a:buNone/>
            </a:pPr>
            <a:r>
              <a:rPr lang="en-US" sz="4600" dirty="0"/>
              <a:t>			</a:t>
            </a:r>
            <a:endParaRPr lang="en-US" sz="4600" dirty="0">
              <a:latin typeface="Calibri" pitchFamily="34" charset="0"/>
            </a:endParaRPr>
          </a:p>
          <a:p>
            <a:pPr marL="45714" indent="0">
              <a:buNone/>
            </a:pPr>
            <a:endParaRPr lang="en-US" sz="4600" dirty="0">
              <a:latin typeface="Calibri" pitchFamily="34" charset="0"/>
            </a:endParaRPr>
          </a:p>
          <a:p>
            <a:pPr>
              <a:buNone/>
            </a:pPr>
            <a:endParaRPr lang="en-US" dirty="0">
              <a:latin typeface="Calibri" pitchFamily="34" charset="0"/>
            </a:endParaRPr>
          </a:p>
          <a:p>
            <a:pPr>
              <a:buNone/>
            </a:pPr>
            <a:endParaRPr lang="en-US" dirty="0">
              <a:latin typeface="Calibri" pitchFamily="34" charset="0"/>
            </a:endParaRPr>
          </a:p>
          <a:p>
            <a:pPr lvl="1">
              <a:buNone/>
            </a:pPr>
            <a:r>
              <a:rPr lang="en-US" sz="2300" dirty="0">
                <a:latin typeface="Calibri" pitchFamily="34" charset="0"/>
              </a:rPr>
              <a:t>		</a:t>
            </a:r>
          </a:p>
          <a:p>
            <a:pPr lvl="1">
              <a:buNone/>
            </a:pPr>
            <a:r>
              <a:rPr lang="en-US" sz="2300" dirty="0">
                <a:latin typeface="Calibri" pitchFamily="34" charset="0"/>
              </a:rPr>
              <a:t>			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pPr marL="1431688" lvl="3" indent="-512131">
              <a:buFont typeface="+mj-lt"/>
              <a:buAutoNum type="arabicParenR"/>
            </a:pP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457200"/>
            <a:ext cx="8229023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Adjourn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Calibri" pitchFamily="34" charset="0"/>
              </a:rPr>
              <a:t>	</a:t>
            </a:r>
            <a:r>
              <a:rPr lang="en-US" b="1" dirty="0">
                <a:latin typeface="Calibri" pitchFamily="34" charset="0"/>
              </a:rPr>
              <a:t>	</a:t>
            </a:r>
          </a:p>
          <a:p>
            <a:pPr>
              <a:buNone/>
            </a:pPr>
            <a:endParaRPr lang="en-US" b="1" dirty="0">
              <a:latin typeface="Calibri" pitchFamily="34" charset="0"/>
            </a:endParaRPr>
          </a:p>
          <a:p>
            <a:pPr>
              <a:buNone/>
            </a:pPr>
            <a:r>
              <a:rPr lang="en-US" b="1" dirty="0">
                <a:latin typeface="Calibri" pitchFamily="34" charset="0"/>
              </a:rPr>
              <a:t>		  </a:t>
            </a:r>
          </a:p>
          <a:p>
            <a:pPr marL="45714" indent="0">
              <a:buNone/>
            </a:pPr>
            <a:r>
              <a:rPr lang="en-US" b="1" dirty="0">
                <a:latin typeface="Calibri" pitchFamily="34" charset="0"/>
              </a:rPr>
              <a:t>   </a:t>
            </a:r>
            <a:r>
              <a:rPr lang="en-US" sz="3600" b="1" dirty="0">
                <a:latin typeface="Calibri" pitchFamily="34" charset="0"/>
              </a:rPr>
              <a:t>John Myers</a:t>
            </a:r>
            <a:endParaRPr lang="en-US" sz="3600" dirty="0"/>
          </a:p>
          <a:p>
            <a:pPr marL="45714" indent="0">
              <a:buNone/>
            </a:pPr>
            <a:r>
              <a:rPr lang="en-US" sz="3600" dirty="0"/>
              <a:t>  Chairman </a:t>
            </a:r>
            <a:r>
              <a:rPr lang="en-US" sz="3600" dirty="0">
                <a:latin typeface="Calibri" pitchFamily="34" charset="0"/>
              </a:rPr>
              <a:t>	</a:t>
            </a:r>
            <a:endParaRPr lang="en-US" sz="3600" dirty="0">
              <a:latin typeface="+mj-lt"/>
            </a:endParaRPr>
          </a:p>
          <a:p>
            <a:pPr>
              <a:buNone/>
            </a:pPr>
            <a:endParaRPr lang="en-US" dirty="0">
              <a:latin typeface="Calibri" pitchFamily="34" charset="0"/>
            </a:endParaRPr>
          </a:p>
          <a:p>
            <a:pPr lvl="1">
              <a:buNone/>
            </a:pPr>
            <a:r>
              <a:rPr lang="en-US" sz="2300" dirty="0">
                <a:latin typeface="Calibri" pitchFamily="34" charset="0"/>
              </a:rPr>
              <a:t>		</a:t>
            </a:r>
          </a:p>
          <a:p>
            <a:pPr lvl="1">
              <a:buNone/>
            </a:pPr>
            <a:r>
              <a:rPr lang="en-US" sz="2300" dirty="0">
                <a:latin typeface="Calibri" pitchFamily="34" charset="0"/>
              </a:rPr>
              <a:t>			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pPr marL="1431688" lvl="3" indent="-512131">
              <a:buFont typeface="+mj-lt"/>
              <a:buAutoNum type="arabicParenR"/>
            </a:pP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1600200"/>
            <a:ext cx="6629400" cy="3733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5100" dirty="0">
                <a:latin typeface="Calibri" pitchFamily="34" charset="0"/>
              </a:rPr>
              <a:t>	</a:t>
            </a:r>
            <a:r>
              <a:rPr lang="en-US" sz="5100" b="1" dirty="0">
                <a:latin typeface="Calibri" pitchFamily="34" charset="0"/>
              </a:rPr>
              <a:t>	</a:t>
            </a:r>
          </a:p>
          <a:p>
            <a:pPr marL="0">
              <a:buNone/>
            </a:pPr>
            <a:r>
              <a:rPr lang="en-US" sz="5100" dirty="0">
                <a:latin typeface="Calibri" pitchFamily="34" charset="0"/>
              </a:rPr>
              <a:t>If you want to request a copy of today’s meeting materials, please contact:</a:t>
            </a:r>
          </a:p>
          <a:p>
            <a:pPr>
              <a:buNone/>
            </a:pPr>
            <a:endParaRPr lang="en-US" sz="5100" dirty="0">
              <a:latin typeface="Calibri" pitchFamily="34" charset="0"/>
            </a:endParaRPr>
          </a:p>
          <a:p>
            <a:pPr>
              <a:buNone/>
            </a:pPr>
            <a:r>
              <a:rPr lang="en-US" sz="5100" dirty="0">
                <a:latin typeface="Calibri" pitchFamily="34" charset="0"/>
              </a:rPr>
              <a:t>Vicki Jones</a:t>
            </a:r>
          </a:p>
          <a:p>
            <a:pPr>
              <a:buNone/>
            </a:pPr>
            <a:r>
              <a:rPr lang="en-US" sz="5100" dirty="0">
                <a:latin typeface="Calibri" pitchFamily="34" charset="0"/>
              </a:rPr>
              <a:t>(304) 957-2620</a:t>
            </a:r>
          </a:p>
          <a:p>
            <a:pPr>
              <a:buNone/>
            </a:pPr>
            <a:r>
              <a:rPr lang="en-US" sz="5100" dirty="0">
                <a:latin typeface="Calibri" pitchFamily="34" charset="0"/>
              </a:rPr>
              <a:t>Vicki.L.Jones@wv.gov</a:t>
            </a:r>
          </a:p>
          <a:p>
            <a:pPr>
              <a:buNone/>
            </a:pPr>
            <a:endParaRPr lang="en-US" dirty="0">
              <a:latin typeface="Calibri" pitchFamily="34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>
              <a:latin typeface="Calibri" pitchFamily="34" charset="0"/>
            </a:endParaRPr>
          </a:p>
          <a:p>
            <a:pPr lvl="1">
              <a:buNone/>
            </a:pPr>
            <a:r>
              <a:rPr lang="en-US" sz="2300" dirty="0">
                <a:latin typeface="Calibri" pitchFamily="34" charset="0"/>
              </a:rPr>
              <a:t>		</a:t>
            </a:r>
          </a:p>
          <a:p>
            <a:pPr lvl="1">
              <a:buNone/>
            </a:pPr>
            <a:r>
              <a:rPr lang="en-US" sz="2300" dirty="0">
                <a:latin typeface="Calibri" pitchFamily="34" charset="0"/>
              </a:rPr>
              <a:t>			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pPr marL="1431688" lvl="3" indent="-512131">
              <a:buFont typeface="+mj-lt"/>
              <a:buAutoNum type="arabicParenR"/>
            </a:pP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622425" y="1557338"/>
            <a:ext cx="7521575" cy="4462462"/>
          </a:xfrm>
        </p:spPr>
        <p:txBody>
          <a:bodyPr>
            <a:normAutofit fontScale="92500" lnSpcReduction="10000"/>
          </a:bodyPr>
          <a:lstStyle/>
          <a:p>
            <a:pPr marL="45714" indent="0">
              <a:buNone/>
            </a:pPr>
            <a:r>
              <a:rPr lang="en-US" sz="2000" dirty="0">
                <a:latin typeface="Arial Black" panose="020B0A04020102020204" pitchFamily="34" charset="0"/>
              </a:rPr>
              <a:t>John Myers, Chairman</a:t>
            </a:r>
            <a:r>
              <a:rPr lang="en-US" sz="2000" dirty="0"/>
              <a:t>	</a:t>
            </a:r>
          </a:p>
          <a:p>
            <a:pPr marL="45714" indent="0">
              <a:buNone/>
            </a:pPr>
            <a:r>
              <a:rPr lang="en-US" sz="2000" dirty="0"/>
              <a:t>		</a:t>
            </a:r>
            <a:br>
              <a:rPr lang="en-US" sz="2000" dirty="0"/>
            </a:br>
            <a:r>
              <a:rPr lang="en-US" sz="2000" dirty="0"/>
              <a:t>		Members:</a:t>
            </a:r>
          </a:p>
          <a:p>
            <a:pPr marL="45714" indent="0">
              <a:buNone/>
            </a:pPr>
            <a:endParaRPr lang="en-US" sz="2000" dirty="0"/>
          </a:p>
          <a:p>
            <a:pPr marL="2367175" lvl="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/>
              <a:t>James W. Dailey, II</a:t>
            </a:r>
          </a:p>
          <a:p>
            <a:pPr marL="2367175" lvl="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/>
              <a:t>Brian Donat</a:t>
            </a:r>
            <a:endParaRPr lang="en-US" sz="2000" dirty="0"/>
          </a:p>
          <a:p>
            <a:pPr marL="2367175" lvl="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/>
              <a:t>Troy Giatras</a:t>
            </a:r>
          </a:p>
          <a:p>
            <a:pPr marL="2367175" lvl="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/>
              <a:t>Elaine Harris</a:t>
            </a:r>
          </a:p>
          <a:p>
            <a:pPr marL="2367175" lvl="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/>
              <a:t>William “Bill” Ihlenfeld</a:t>
            </a:r>
          </a:p>
          <a:p>
            <a:pPr marL="2367175" lvl="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/>
              <a:t>William “Bill” Milam</a:t>
            </a:r>
          </a:p>
          <a:p>
            <a:pPr marL="2367175" lvl="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/>
              <a:t>Michael T. Smith</a:t>
            </a:r>
          </a:p>
          <a:p>
            <a:pPr marL="2367175" lvl="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/>
              <a:t>Joshua Sword</a:t>
            </a:r>
          </a:p>
          <a:p>
            <a:pPr marL="2367175" lvl="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/>
              <a:t>Philip Reale, II</a:t>
            </a:r>
          </a:p>
          <a:p>
            <a:pPr marL="2367175" lvl="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b="1" dirty="0"/>
              <a:t>        Roll Call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6" algn="l" rtl="0">
              <a:spcBef>
                <a:spcPct val="0"/>
              </a:spcBef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Approval of Minutes</a:t>
            </a:r>
            <a:br>
              <a:rPr lang="en-US" sz="4900" b="1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  <a:latin typeface="Calibri" pitchFamily="34" charset="0"/>
              </a:rPr>
              <a:t>December 1, 2016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Calibri" pitchFamily="34" charset="0"/>
              </a:rPr>
              <a:t>	</a:t>
            </a:r>
            <a:endParaRPr lang="en-US" b="1" dirty="0">
              <a:latin typeface="Calibri" pitchFamily="34" charset="0"/>
            </a:endParaRPr>
          </a:p>
          <a:p>
            <a:pPr marL="45714" indent="0"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/>
              <a:t> </a:t>
            </a:r>
            <a:endParaRPr lang="en-US" sz="3600" dirty="0"/>
          </a:p>
          <a:p>
            <a:pPr marL="45720" indent="0">
              <a:buNone/>
            </a:pPr>
            <a:r>
              <a:rPr lang="en-US" dirty="0"/>
              <a:t>    </a:t>
            </a:r>
            <a:r>
              <a:rPr lang="en-US" sz="3200" b="1" dirty="0">
                <a:solidFill>
                  <a:srgbClr val="663300"/>
                </a:solidFill>
              </a:rPr>
              <a:t>John Myers</a:t>
            </a:r>
          </a:p>
          <a:p>
            <a:pPr marL="45720" indent="0">
              <a:buNone/>
            </a:pPr>
            <a:r>
              <a:rPr lang="en-US" sz="3200" b="1" dirty="0">
                <a:solidFill>
                  <a:srgbClr val="663300"/>
                </a:solidFill>
              </a:rPr>
              <a:t>   Chairman</a:t>
            </a:r>
          </a:p>
          <a:p>
            <a:pPr marL="45720" indent="0">
              <a:buNone/>
            </a:pPr>
            <a:r>
              <a:rPr lang="en-US" dirty="0"/>
              <a:t>		</a:t>
            </a:r>
          </a:p>
          <a:p>
            <a:pPr marL="45720" indent="0">
              <a:buNone/>
            </a:pPr>
            <a:r>
              <a:rPr lang="en-US" dirty="0"/>
              <a:t>		</a:t>
            </a:r>
            <a:endParaRPr lang="en-US" sz="2400" dirty="0"/>
          </a:p>
          <a:p>
            <a:pPr marL="1782872" lvl="6" indent="0">
              <a:buClr>
                <a:schemeClr val="bg2">
                  <a:lumMod val="50000"/>
                </a:schemeClr>
              </a:buClr>
              <a:buNone/>
            </a:pPr>
            <a:r>
              <a:rPr lang="en-US" sz="2300" dirty="0">
                <a:latin typeface="Calibri" pitchFamily="34" charset="0"/>
              </a:rPr>
              <a:t>		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6" name="Picture 4" descr="C:\Users\e074026\AppData\Local\Microsoft\Windows\Temporary Internet Files\Content.IE5\FRK0H97J\Approve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70" y="838200"/>
            <a:ext cx="2644140" cy="26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Financial Plan Update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Chris Borcik and Dave Bond, Continuing Care Actuaries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Jason Haught, CFO, PEIA </a:t>
            </a:r>
          </a:p>
          <a:p>
            <a:endParaRPr lang="en-US" b="1" dirty="0"/>
          </a:p>
        </p:txBody>
      </p:sp>
      <p:sp>
        <p:nvSpPr>
          <p:cNvPr id="5" name="Footer Placeholder 8"/>
          <p:cNvSpPr txBox="1">
            <a:spLocks/>
          </p:cNvSpPr>
          <p:nvPr/>
        </p:nvSpPr>
        <p:spPr>
          <a:xfrm>
            <a:off x="228600" y="6400800"/>
            <a:ext cx="5410200" cy="365125"/>
          </a:xfrm>
          <a:prstGeom prst="rect">
            <a:avLst/>
          </a:prstGeom>
        </p:spPr>
        <p:txBody>
          <a:bodyPr lIns="91429" tIns="45714" rIns="91429" bIns="45714"/>
          <a:lstStyle>
            <a:defPPr>
              <a:defRPr lang="en-US"/>
            </a:defPPr>
            <a:lvl1pPr marL="0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232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453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5679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0905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6131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1356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6584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1808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PEIA/RHBT Finance Board Meeting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6781800" y="6400799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defPPr>
              <a:defRPr lang="en-US"/>
            </a:defPPr>
            <a:lvl1pPr marL="0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232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453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5679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0905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6131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1356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6584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1808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100E8-90C1-48C2-9227-969F262F18AE}" type="slidenum">
              <a:rPr lang="en-US" sz="1200" smtClean="0"/>
              <a:pPr algn="r"/>
              <a:t>5</a:t>
            </a:fld>
            <a:endParaRPr lang="en-US" sz="1200" dirty="0"/>
          </a:p>
        </p:txBody>
      </p:sp>
      <p:pic>
        <p:nvPicPr>
          <p:cNvPr id="4098" name="Picture 2" descr="C:\Users\e074026\AppData\Local\Microsoft\Windows\Temporary Internet Files\Content.IE5\UIT7TCJY\imag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1752600" cy="20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7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8"/>
          <p:cNvSpPr txBox="1">
            <a:spLocks/>
          </p:cNvSpPr>
          <p:nvPr/>
        </p:nvSpPr>
        <p:spPr>
          <a:xfrm>
            <a:off x="228600" y="6400800"/>
            <a:ext cx="5410200" cy="365125"/>
          </a:xfrm>
          <a:prstGeom prst="rect">
            <a:avLst/>
          </a:prstGeom>
        </p:spPr>
        <p:txBody>
          <a:bodyPr lIns="91429" tIns="45714" rIns="91429" bIns="45714"/>
          <a:lstStyle>
            <a:defPPr>
              <a:defRPr lang="en-US"/>
            </a:defPPr>
            <a:lvl1pPr marL="0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232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453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5679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0905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6131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1356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6584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1808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PEIA/RHBT Finance Board Meeting</a:t>
            </a:r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6858000" y="640080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defPPr>
              <a:defRPr lang="en-US"/>
            </a:defPPr>
            <a:lvl1pPr marL="0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232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453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5679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0905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6131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1356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6584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1808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100E8-90C1-48C2-9227-969F262F18AE}" type="slidenum">
              <a:rPr lang="en-US" sz="1200" smtClean="0"/>
              <a:pPr algn="r"/>
              <a:t>6</a:t>
            </a:fld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389238" cy="59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1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8"/>
          <p:cNvSpPr txBox="1">
            <a:spLocks/>
          </p:cNvSpPr>
          <p:nvPr/>
        </p:nvSpPr>
        <p:spPr>
          <a:xfrm>
            <a:off x="228600" y="6400800"/>
            <a:ext cx="5410200" cy="365125"/>
          </a:xfrm>
          <a:prstGeom prst="rect">
            <a:avLst/>
          </a:prstGeom>
        </p:spPr>
        <p:txBody>
          <a:bodyPr lIns="91429" tIns="45714" rIns="91429" bIns="45714"/>
          <a:lstStyle>
            <a:defPPr>
              <a:defRPr lang="en-US"/>
            </a:defPPr>
            <a:lvl1pPr marL="0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232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453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5679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0905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6131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1356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6584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1808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PEIA/RHBT Finance Board Meeting</a:t>
            </a:r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6781800" y="6421315"/>
            <a:ext cx="2209800" cy="365125"/>
          </a:xfrm>
          <a:prstGeom prst="rect">
            <a:avLst/>
          </a:prstGeom>
        </p:spPr>
        <p:txBody>
          <a:bodyPr lIns="91429" tIns="45714" rIns="91429" bIns="45714"/>
          <a:lstStyle>
            <a:defPPr>
              <a:defRPr lang="en-US"/>
            </a:defPPr>
            <a:lvl1pPr marL="0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232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453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5679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0905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6131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1356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6584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1808" algn="l" defTabSz="9104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100E8-90C1-48C2-9227-969F262F18AE}" type="slidenum">
              <a:rPr lang="en-US" sz="1200" smtClean="0"/>
              <a:pPr algn="r"/>
              <a:t>7</a:t>
            </a:fld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895"/>
            <a:ext cx="8389238" cy="61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78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Financial Statements Year to Date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600"/>
          </a:xfrm>
        </p:spPr>
        <p:txBody>
          <a:bodyPr>
            <a:normAutofit/>
          </a:bodyPr>
          <a:lstStyle/>
          <a:p>
            <a:r>
              <a:rPr lang="en-US" sz="2800" dirty="0"/>
              <a:t>January 2017 Financial Statements</a:t>
            </a:r>
          </a:p>
          <a:p>
            <a:pPr marL="0" indent="0">
              <a:buNone/>
            </a:pPr>
            <a:endParaRPr lang="en-US" sz="2800" dirty="0"/>
          </a:p>
          <a:p>
            <a:pPr marL="455225" lvl="1" indent="0">
              <a:buNone/>
            </a:pPr>
            <a:r>
              <a:rPr lang="en-US" sz="2800" dirty="0"/>
              <a:t>	PRESENTED BY:  Jason Haught, CFO, 	PEIA</a:t>
            </a:r>
          </a:p>
          <a:p>
            <a:pPr marL="455225" lvl="1" indent="0">
              <a:buNone/>
            </a:pPr>
            <a:endParaRPr lang="en-US" sz="2800" dirty="0"/>
          </a:p>
          <a:p>
            <a:pPr marL="455225" lvl="1" indent="0">
              <a:buNone/>
            </a:pPr>
            <a:r>
              <a:rPr lang="en-US" sz="2800" dirty="0"/>
              <a:t>				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5791200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PEIA/RHBT Finance Board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3"/>
            <a:ext cx="2362200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187100E8-90C1-48C2-9227-969F262F18AE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PEIA/RHBT Finance Board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00E8-90C1-48C2-9227-969F262F18A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6096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59696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FA506C40ED4543B28758FACD4430CE" ma:contentTypeVersion="6" ma:contentTypeDescription="Create a new document." ma:contentTypeScope="" ma:versionID="e69d47634b660adf48d16fcf017c2e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1D7209E-EB08-4B04-BF3C-C2D4AA309204}"/>
</file>

<file path=customXml/itemProps2.xml><?xml version="1.0" encoding="utf-8"?>
<ds:datastoreItem xmlns:ds="http://schemas.openxmlformats.org/officeDocument/2006/customXml" ds:itemID="{04910A29-C3CF-4449-9760-2C5E5F21681E}"/>
</file>

<file path=customXml/itemProps3.xml><?xml version="1.0" encoding="utf-8"?>
<ds:datastoreItem xmlns:ds="http://schemas.openxmlformats.org/officeDocument/2006/customXml" ds:itemID="{60FB05E7-9B80-473F-B366-1EAA7D26E9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10485</TotalTime>
  <Words>615</Words>
  <Application>Microsoft Office PowerPoint</Application>
  <PresentationFormat>On-screen Show (4:3)</PresentationFormat>
  <Paragraphs>429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Georgia</vt:lpstr>
      <vt:lpstr>Wingdings</vt:lpstr>
      <vt:lpstr>Business presentation</vt:lpstr>
      <vt:lpstr>Worksheet</vt:lpstr>
      <vt:lpstr>PowerPoint Presentation</vt:lpstr>
      <vt:lpstr> Agenda</vt:lpstr>
      <vt:lpstr>        Roll Call</vt:lpstr>
      <vt:lpstr>Approval of Minutes December 1, 2016 </vt:lpstr>
      <vt:lpstr> Financial Plan Update  </vt:lpstr>
      <vt:lpstr>PowerPoint Presentation</vt:lpstr>
      <vt:lpstr>PowerPoint Presentation</vt:lpstr>
      <vt:lpstr>Financial Statements Year to 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PREMIUM Discussion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Comment</vt:lpstr>
      <vt:lpstr>Motion to accept Premium Plan Discussion Items</vt:lpstr>
      <vt:lpstr>Director Update</vt:lpstr>
      <vt:lpstr>Old Business</vt:lpstr>
      <vt:lpstr>New Business</vt:lpstr>
      <vt:lpstr>Schedule Next Meeting June 15, 2017, 1:00 pm </vt:lpstr>
      <vt:lpstr>Adjourn</vt:lpstr>
      <vt:lpstr>PowerPoint Presentation</vt:lpstr>
    </vt:vector>
  </TitlesOfParts>
  <Company>DOP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 Long</dc:creator>
  <cp:lastModifiedBy>Jones, Vicki L</cp:lastModifiedBy>
  <cp:revision>709</cp:revision>
  <cp:lastPrinted>2017-03-14T17:42:47Z</cp:lastPrinted>
  <dcterms:created xsi:type="dcterms:W3CDTF">2010-02-10T18:55:45Z</dcterms:created>
  <dcterms:modified xsi:type="dcterms:W3CDTF">2017-03-14T23:30:03Z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TC300002591033</vt:lpwstr>
  </property>
  <property fmtid="{D5CDD505-2E9C-101B-9397-08002B2CF9AE}" pid="3" name="ContentTypeId">
    <vt:lpwstr>0x010100A9FA506C40ED4543B28758FACD4430CE</vt:lpwstr>
  </property>
</Properties>
</file>